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99" r:id="rId4"/>
    <p:sldId id="300" r:id="rId5"/>
    <p:sldId id="315" r:id="rId6"/>
    <p:sldId id="278" r:id="rId7"/>
    <p:sldId id="279" r:id="rId8"/>
    <p:sldId id="280" r:id="rId9"/>
    <p:sldId id="282" r:id="rId10"/>
    <p:sldId id="285" r:id="rId11"/>
    <p:sldId id="286" r:id="rId12"/>
    <p:sldId id="287" r:id="rId13"/>
    <p:sldId id="288" r:id="rId14"/>
    <p:sldId id="289" r:id="rId15"/>
    <p:sldId id="290" r:id="rId16"/>
    <p:sldId id="316" r:id="rId17"/>
    <p:sldId id="291" r:id="rId18"/>
    <p:sldId id="292" r:id="rId19"/>
    <p:sldId id="297" r:id="rId20"/>
    <p:sldId id="267" r:id="rId21"/>
    <p:sldId id="294" r:id="rId22"/>
    <p:sldId id="295" r:id="rId23"/>
    <p:sldId id="296" r:id="rId24"/>
    <p:sldId id="266" r:id="rId25"/>
    <p:sldId id="257" r:id="rId26"/>
    <p:sldId id="317" r:id="rId27"/>
    <p:sldId id="318" r:id="rId28"/>
    <p:sldId id="319" r:id="rId29"/>
    <p:sldId id="320" r:id="rId30"/>
    <p:sldId id="321" r:id="rId31"/>
    <p:sldId id="322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F99D-CA73-4E7E-A68A-DAA583C3216C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572A-566D-443B-9496-3229C01C8E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6059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F99D-CA73-4E7E-A68A-DAA583C3216C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572A-566D-443B-9496-3229C01C8E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9875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F99D-CA73-4E7E-A68A-DAA583C3216C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572A-566D-443B-9496-3229C01C8E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444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F99D-CA73-4E7E-A68A-DAA583C3216C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572A-566D-443B-9496-3229C01C8E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437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F99D-CA73-4E7E-A68A-DAA583C3216C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572A-566D-443B-9496-3229C01C8E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4162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F99D-CA73-4E7E-A68A-DAA583C3216C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572A-566D-443B-9496-3229C01C8E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406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F99D-CA73-4E7E-A68A-DAA583C3216C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572A-566D-443B-9496-3229C01C8E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539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F99D-CA73-4E7E-A68A-DAA583C3216C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572A-566D-443B-9496-3229C01C8E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200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F99D-CA73-4E7E-A68A-DAA583C3216C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572A-566D-443B-9496-3229C01C8E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499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F99D-CA73-4E7E-A68A-DAA583C3216C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572A-566D-443B-9496-3229C01C8E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914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F99D-CA73-4E7E-A68A-DAA583C3216C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572A-566D-443B-9496-3229C01C8E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4206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3F99D-CA73-4E7E-A68A-DAA583C3216C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F572A-566D-443B-9496-3229C01C8E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509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ioe.hse.ru/news/356427871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7750" y="257009"/>
            <a:ext cx="10895607" cy="1751253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«Дистанционный урок»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92424" y="9343271"/>
            <a:ext cx="5134206" cy="11010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Depositphotos_173674000_l_2015_compress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911" y="1501779"/>
            <a:ext cx="6922866" cy="4611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581076" y="1523674"/>
            <a:ext cx="5610924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Выступление </a:t>
            </a:r>
          </a:p>
          <a:p>
            <a:pPr marL="0" marR="0" lvl="0" indent="45720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заседании предметно-цикловой комиссии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	    	  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Будянская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	    преподаватель математики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	   ГБПОУ МО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	  «Колледж «Подмосковье»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	    г. Солнечногорск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				    корпус №1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048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дистанционного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80566" y="1997278"/>
            <a:ext cx="5181600" cy="97753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Организационный этап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503137" y="1786262"/>
            <a:ext cx="5181600" cy="14872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Обязателен.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Занимает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1–2 минуты, помогает настроиться на работу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4037" y="3079745"/>
            <a:ext cx="4986196" cy="3306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63900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дистанционного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80885" y="1659192"/>
            <a:ext cx="5181600" cy="977536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Проверка домашнего задания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Необязательный этап: домашнее задание может отсутствовать, либо быть индивидуальным.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Лучше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заменить этот этап письменным комментарием к выполненным заданиям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674" y="2919532"/>
            <a:ext cx="5062293" cy="3368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29608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дистанционного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37155" y="2024951"/>
            <a:ext cx="5181600" cy="97753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Целеполагание, постановка проблемы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096000" y="2095448"/>
            <a:ext cx="5181600" cy="34808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Этап будет обязательным или необязательным в зависимости от цели и задач урока.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901" y="3390813"/>
            <a:ext cx="4639767" cy="2855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84507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дистанционного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63765" y="1616988"/>
            <a:ext cx="5181600" cy="977536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Актуализация знаний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72200" y="1672955"/>
            <a:ext cx="5181600" cy="228168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Обязательный этап, чтобы структурировать материал и дать представление о его месте в курсе.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должен занимать больше 1–2 минут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827" y="2601349"/>
            <a:ext cx="4555548" cy="2955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608320" y="427027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Актуализация знаний – используются различные методы повышения мотивации к изучению нового материала – видеоролики, учебная задача. Если данный этап вы предпочитаете реализовывать в виде фронтальной работы с классом – не беда, можно просто разместить список вопросов, не требуя ответа, так как они сами собой уже подготовят ребенка к новой учебной задаче.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169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дистанционного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1222" y="2207832"/>
            <a:ext cx="5181600" cy="977536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Объяснение нового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72200" y="2470202"/>
            <a:ext cx="5181600" cy="1846965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Обязательный этап.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занимать до 90% от занятия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зависимости от выбранной формы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1509" y="3241937"/>
            <a:ext cx="4704646" cy="3130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84439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дистанционного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23087" y="1799869"/>
            <a:ext cx="5181600" cy="977536"/>
          </a:xfrm>
        </p:spPr>
        <p:txBody>
          <a:bodyPr/>
          <a:lstStyle/>
          <a:p>
            <a:r>
              <a:rPr lang="ru-RU" dirty="0"/>
              <a:t>Закрепление и отработка пройденного материала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72200" y="1670838"/>
            <a:ext cx="5181600" cy="1742034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Обязательный этап урока, который можно вынести в зону самостоятельной работы учеников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90867" y="363187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Первичная проверка понимания и закрепление – идеальный вариант реализовать данный этап непосредственно при изучении нового материала, перемежая образовательный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контент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заданиями, интерактивными моделями и вопросами для самопроверки.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epositphotos_378185276-stock-illustration-дистанционное-обучение-онлайн-класс-дл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80" y="2572462"/>
            <a:ext cx="4033447" cy="4285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28188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дистанционного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80884" y="2039020"/>
            <a:ext cx="5181600" cy="977536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264495" y="1824794"/>
            <a:ext cx="5181600" cy="174203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Необязательный этап: домашнее задание может отсутствовать, либо быть индивидуальным.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49968" y="3886089"/>
            <a:ext cx="8042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Домашнее задание и инструкция по его выполнению.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забывайте о том, что помимо вас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он-лайн-обучение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реализуют и другие ваши коллеги, поэтому старайтесь не перегружать детей обилием домашнего задания.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Идеально – освоение материала и выполнение заданий одного урока должно занять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часа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0" name="AutoShape 2" descr="https://www.oblgazeta.ru/media/filer_public/2020/03/17/f3066e97-68ff-4342-8c71-0de2c053bb6b-%D0%BA%D1%83%D0%BD%D0%B8%D0%BB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_norm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476" y="2817121"/>
            <a:ext cx="3291840" cy="3291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28188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дистанционного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02915" y="1659192"/>
            <a:ext cx="3332987" cy="844857"/>
          </a:xfrm>
        </p:spPr>
        <p:txBody>
          <a:bodyPr/>
          <a:lstStyle/>
          <a:p>
            <a:r>
              <a:rPr lang="ru-RU" dirty="0"/>
              <a:t>Оценивание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52271" y="1809413"/>
            <a:ext cx="5181600" cy="2836316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Необязательный этап, так как реализовать работу на уроке с последующим формирующим оцениванием в режиме дистанционных занятий проблематично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488024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Не забывайте своевременно проверять задания и публично или </a:t>
            </a:r>
            <a:r>
              <a:rPr lang="ru-RU" dirty="0" err="1" smtClean="0"/>
              <a:t>частно</a:t>
            </a:r>
            <a:r>
              <a:rPr lang="ru-RU" dirty="0" smtClean="0"/>
              <a:t> информировать учеников об их достижениях и допущенных ошибках.</a:t>
            </a:r>
          </a:p>
        </p:txBody>
      </p:sp>
      <p:pic>
        <p:nvPicPr>
          <p:cNvPr id="8" name="Рисунок 7" descr="1554202666-44593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5986"/>
            <a:ext cx="6093151" cy="3349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64131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дистанционного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05968" y="1659192"/>
            <a:ext cx="5181600" cy="977536"/>
          </a:xfrm>
        </p:spPr>
        <p:txBody>
          <a:bodyPr/>
          <a:lstStyle/>
          <a:p>
            <a:r>
              <a:rPr lang="ru-RU" dirty="0"/>
              <a:t>Рефлексия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852160" y="1893819"/>
            <a:ext cx="5580185" cy="3465972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Обязательный этап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Оптимальная форма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организации анкетирование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закрытыми результатами. Результаты такого анкетирования доступны только ученику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педагогу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Личная беседа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istans-2031x20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289" y="1840241"/>
            <a:ext cx="4671012" cy="4710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14792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Организуйте обратную связь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Выполненные задания и обратную связь от учеников вы можете получать на электронную почту, либо собирать в облаке. Электронная почта не всегда удобна. Так вам сначала придется сортировать весь объем писем, который будет приходить, и только потом проверять все работы. Поэтому лучше создайте на облачном сервисе папку, в которую ученики будут помещать свои работы. Крупные организации предоставляют работу с облачными хранилищами бесплатно. Ограничения могут быть по объему свободного места, которое выделено на хранение ваших файлов. Обычно этого объема вполне достаточно, чтобы хранить работы школьников. Облачные хранилища есть у Яндекса,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61206" y="59334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Журнала «Справочник заместителя директора школы», №4 Апрель 2020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5320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584" y="664927"/>
            <a:ext cx="2624527" cy="4506679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МОДЕЛЬ №1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 ОРГАНИЗАЦИЯ ОБУЧЕНИЯ С ИСПОЛЬЗОВАНИЕМ ОНЛАЙН-ТЕХНОЛОГИЙ ПРИ НАЛИЧИИ НЕОБХОДИМЫХ УСЛОВИЙ (ИНТЕРНЕТ, КОМПЬЮТЕР, НОУТБУК, ПЛАНШЕТ или СМАРТФОН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026" name="Picture 2" descr="https://kiro-karelia.ru/images/distant/%D0%9C%D0%BE%D0%B4%D0%B5%D0%BB%D1%8C_1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19" r="1874"/>
          <a:stretch/>
        </p:blipFill>
        <p:spPr bwMode="auto">
          <a:xfrm>
            <a:off x="2593299" y="320155"/>
            <a:ext cx="9491340" cy="615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19857" t="9718" r="21234" b="50665"/>
          <a:stretch/>
        </p:blipFill>
        <p:spPr>
          <a:xfrm>
            <a:off x="6415790" y="3270944"/>
            <a:ext cx="1319136" cy="10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7588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 Интернета!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819" y="1535068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  <a:p>
            <a:pPr algn="just">
              <a:lnSpc>
                <a:spcPct val="17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Нередко нам предстоит столкнуться с ситуацией отсутствия Интернета на дому у наших учеников. Это достаточно серьезная проблема, решать которую в удаленном режиме приходится с помощью физических носителей информации. Придется организовывать работу по изучению материала с использованием обычного учебника, распечатанных материалов и задачников. Не забываем о том, что перед каждым уроком ребенок должен получить четкую инструкцию по работе с этими носителями информации. А также предусмотреть все варианты обеспечения контроля освоения материала и своевременной доставки до ученика результатов вашей проверки. В этом случае необходимо очень четко отработать систему доставки материалов от учителя до ученика и обратно. Может быть, это будет обычая коробочка или почтовый ящик в холле вашей школы или индивидуальные консультации с учениками, все зависит от вашей фантазии и степени ограничений в общении с учениками и их родителями.</a:t>
            </a:r>
          </a:p>
          <a:p>
            <a:pPr algn="just">
              <a:lnSpc>
                <a:spcPct val="170000"/>
              </a:lnSpc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839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Подготовьте материалы для практических занятий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1091729" cy="3105298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Во-первых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подберите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ресурс или программу, которая в интерактивном режиме моделирует необходимую практическую работу. Например, на уроках химии используйте приложение для молекулярного моделирования или программу, которая позволяет симулировать химическую лабораторию и проводить научные опыты на компьютере. Для уроков физики – программу по моделированию физических процессов, которая дает возможность воспроизводить различные эксперименты в виртуальной среде и позволяет в игровой форме изучать физику реального мира. На занятиях по математике воспользуйтесь приложениями про геометрические построения с помощью циркуля и линейки, играми, которые основаны на математических законах. Для изучения тем информатики, предложите ученикам скачать необходимые программы или воспользоваться аналогичным онлайн-ресурсом</a:t>
            </a:r>
          </a:p>
        </p:txBody>
      </p:sp>
      <p:pic>
        <p:nvPicPr>
          <p:cNvPr id="4" name="Рисунок 3" descr="online-lear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6004" y="4646490"/>
            <a:ext cx="2927341" cy="2049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85875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Подготовьте материалы для практических занятий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43825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Во-вторых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разработайте документ, в котором подробно опишите процесс установки программы или регистрации на онлайн-ресурсе, который вы выбрали для проведения практической работы. Включите в файл скриншоты алгоритма установки. Это нужно, чтобы не тратить время дистанционного урока на объяснение процесса установки программы или регистрации на сервисе. </a:t>
            </a:r>
          </a:p>
        </p:txBody>
      </p:sp>
      <p:pic>
        <p:nvPicPr>
          <p:cNvPr id="4" name="Рисунок 3" descr="online-lear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2377" y="4225184"/>
            <a:ext cx="2918795" cy="2043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04311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Подготовьте материалы для практических занятий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02891"/>
          </a:xfrm>
        </p:spPr>
        <p:txBody>
          <a:bodyPr>
            <a:normAutofit fontScale="55000" lnSpcReduction="20000"/>
          </a:bodyPr>
          <a:lstStyle/>
          <a:p>
            <a:r>
              <a:rPr lang="ru-RU" b="1" i="1" dirty="0" smtClean="0"/>
              <a:t>В-третьих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опишите в отдельном текстовом файле теоретическую часть, необходимую для практической работы на уроке. Сделайте видеозапись, как вы выполняете практическую работу: что и как вы делаете, куда нажимаете. Воспользуйтесь средствами операционной системы или специальными программами для записи вашего экрана. Сохраните запись и прикрепите к уроку. Это позволит любому ученику не просто просмотреть материал, а пересмотреть его столько раз, сколько ему потребуется. При такой организации обучения ребенок индивидуально, последовательно и в своем темпе выполняет практическую работу. </a:t>
            </a:r>
          </a:p>
        </p:txBody>
      </p:sp>
      <p:pic>
        <p:nvPicPr>
          <p:cNvPr id="4" name="Рисунок 3" descr="online-lear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3076" y="4438829"/>
            <a:ext cx="2918795" cy="2043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21270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903" y="307649"/>
            <a:ext cx="5853157" cy="1325563"/>
          </a:xfrm>
        </p:spPr>
        <p:txBody>
          <a:bodyPr/>
          <a:lstStyle/>
          <a:p>
            <a:pPr algn="ctr"/>
            <a:r>
              <a:rPr lang="ru-RU" dirty="0" smtClean="0"/>
              <a:t> 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Совет дня: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1660" y="341832"/>
            <a:ext cx="6192140" cy="5828232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Поставьте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себя на место ученика и представьте себе, какой объем необработанной информации на него будет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скинут.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Избегайте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лонгридов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(длинных текстов). Оставьте в тексте самое важное, сделав пометки о наличии дополнительного материала в случае, если тема ребенка заинтересовала.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Структурируйте текст, текст должен быть разбит на части. Желательно краткое подведение итогов в конце.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Используйте тексты с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инфографикой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– схемы и прочая визуализация позволяют более качественно понять материал и запомнить его.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Задания и учебные блоки должны быть сбалансированными по объему и сложности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44bd5aecbdefac5f6f67a4b8847be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83" y="1640793"/>
            <a:ext cx="4717293" cy="3610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97532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742" y="459129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 дня: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2083" y="331293"/>
            <a:ext cx="6009480" cy="6248969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Составляя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итоговую проверочную работу, проверяйте в первую очередь не владение предметным содержанием курса (это довольно наивно выглядит в условиях неограниченного доступа к ресурсам сети Интернет у обучающихся дистанционно), а овладение необходимыми умениями решать на предметном содержании широкий круг учебных и жизненных задач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Старайтесь составить работу так, чтобы каждое задание было направлено на проверку разных умений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Старайтесь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придумывать собственные задания, помня о том, что пользоваться поисковыми системами сети Интернет ваши ученики тоже умеют и велика вероятность того, что вместо ответов учеников на задания, найденные в Сети, вы будете читать критерии правильных ответов к этим заданиям.</a:t>
            </a:r>
          </a:p>
        </p:txBody>
      </p:sp>
      <p:pic>
        <p:nvPicPr>
          <p:cNvPr id="4" name="Рисунок 3" descr="344bd5aecbdefac5f6f67a4b8847be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07" y="1559050"/>
            <a:ext cx="5348857" cy="4093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8908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Пять способов обмануть учителя на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дистанционке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школе сложно отвертеться от вопроса, почему не сделал домашнее задание, а популярные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отмазки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вроде «забыл дома» не актуальны. Однако новый дистанционный формат породил у детей новые способы облегчить свою жизнь.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Студенты делятся этими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лайфхаками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соцсети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TikTok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делают их новыми трендами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он-лайн-обучения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Центр исследования современного детства Высшей школы экономики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собрал пять самых популярных способов, как обманывают учителя по ту сторону экрана.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401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Пять способов обмануть учителя на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дистанционке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101" y="1684948"/>
            <a:ext cx="7377332" cy="4518904"/>
          </a:xfrm>
        </p:spPr>
        <p:txBody>
          <a:bodyPr/>
          <a:lstStyle/>
          <a:p>
            <a:r>
              <a:rPr lang="ru-RU" b="1" dirty="0" smtClean="0"/>
              <a:t>1. Зависание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на протяжении всего урока всем все прекрасно слышно, но как только вы задаете вопрос, начинаются бесконечные технические коллапсы у определенных учеников, скорее всего, это «зависание». Некоторые ученики изображают технические неполадки — дерганье, специальное растягивание слов, долгие паузы или отсутствие звука.</a:t>
            </a:r>
          </a:p>
          <a:p>
            <a:pPr algn="just"/>
            <a:endParaRPr lang="ru-RU" dirty="0"/>
          </a:p>
        </p:txBody>
      </p:sp>
      <p:pic>
        <p:nvPicPr>
          <p:cNvPr id="23554" name="Picture 2" descr="https://pedsovet.org/v3/upload/ckeditor/47/images/2020-04-11/1586612315_%D0%B7%D0%B0%D0%B2%D0%B8%D1%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3603" y="345303"/>
            <a:ext cx="3520564" cy="6254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00444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44281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Пять способов обмануть учителя на </a:t>
            </a:r>
            <a:r>
              <a:rPr lang="ru-RU" b="1" i="1" dirty="0" err="1" smtClean="0">
                <a:solidFill>
                  <a:srgbClr val="FF0000"/>
                </a:solidFill>
              </a:rPr>
              <a:t>дистанционке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101" y="1670880"/>
            <a:ext cx="4957690" cy="456110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Фоторедакторы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Самый популярный способ «подделать» домашнее задание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фотошоп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 что только не идут ученики, лишь бы не выписать самому в тетрадь решения и диктанты — ищут нужные варианты по всем сайтам готовых домашних заданий и подходящие шрифты, выбирают фото с самым похожим почерком, выверяют клеточки через редактор. О таком способе могут говорить незнакомые почерки или съехавшие линии, появившиеся в результате не самого кропотливого наложения двух картинок.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6" name="Picture 2" descr="https://pedsovet.org/v3/upload/ckeditor/47/images/2020-04-11/1586612409_%D0%BA%D0%BE%D0%BD%D1%81%D0%BF%D0%B5%D0%BA%D1%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8110" y="258258"/>
            <a:ext cx="3614214" cy="6428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00444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67557" cy="132556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Пять способов обмануть учителя на </a:t>
            </a:r>
            <a:r>
              <a:rPr lang="ru-RU" b="1" i="1" dirty="0" err="1" smtClean="0">
                <a:solidFill>
                  <a:srgbClr val="FF0000"/>
                </a:solidFill>
              </a:rPr>
              <a:t>дистанционке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576" y="1586473"/>
            <a:ext cx="4620065" cy="457517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Суфлеры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Такой способ используют ученики, когда им нужно на камеру рассказать наизусть стихотворение, пересказ или объяснить, например. гомологический ряд метана. Дети снимают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блогах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лайфхаки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как  использовать функцию второго экрана (на половине мониторе появляется нужный текст) или крепить листы с подсказками позади камеры. </a:t>
            </a:r>
          </a:p>
          <a:p>
            <a:endParaRPr lang="ru-RU" dirty="0"/>
          </a:p>
        </p:txBody>
      </p:sp>
      <p:pic>
        <p:nvPicPr>
          <p:cNvPr id="71682" name="Picture 2" descr="https://pedsovet.org/v3/upload/ckeditor/47/images/2020-04-11/1586612464_%D1%81%D1%83%D1%84%D0%BB%D0%B5%D1%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5029" y="791038"/>
            <a:ext cx="3238158" cy="5753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0044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825" y="670113"/>
            <a:ext cx="2534587" cy="500135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МОДЕЛЬ№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ОРГАНИЗАЦИЯ ОБУЧЕНИЯ С ИСПОЛЬЗОВАНИЕМ ОФФЛАЙН-ТЕХНОЛОГИЙ ПРИ НАЛИЧИИ НЕОБХОДИМЫХ УСЛОВИЙ (ИНТЕРНЕТ/НЕ ВСЕГДА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СТАБИЛЬНЫЙ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КОМПЬЮТЕР, НОУТБУК, ПЛАНШЕТ или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СМАРТФОН</a:t>
            </a:r>
            <a:endParaRPr lang="ru-RU" sz="1800" dirty="0"/>
          </a:p>
        </p:txBody>
      </p:sp>
      <p:pic>
        <p:nvPicPr>
          <p:cNvPr id="2050" name="Picture 2" descr="https://kiro-karelia.ru/images/distant/%D0%9C%D0%BE%D0%B4%D0%B5%D0%BB%D1%8C_2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63" r="-349"/>
          <a:stretch/>
        </p:blipFill>
        <p:spPr bwMode="auto">
          <a:xfrm>
            <a:off x="2310732" y="427120"/>
            <a:ext cx="10001190" cy="631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19857" t="9718" r="21234" b="50665"/>
          <a:stretch/>
        </p:blipFill>
        <p:spPr>
          <a:xfrm>
            <a:off x="6340839" y="3375875"/>
            <a:ext cx="1319136" cy="10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569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1028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Пять способов обмануть учителя на </a:t>
            </a:r>
            <a:r>
              <a:rPr lang="ru-RU" b="1" i="1" dirty="0" err="1" smtClean="0">
                <a:solidFill>
                  <a:srgbClr val="FF0000"/>
                </a:solidFill>
              </a:rPr>
              <a:t>дистанционке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117" y="1797489"/>
            <a:ext cx="5745480" cy="449076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Розыгрыш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Безнаказанность и удаленный формат работы дает повод ученикам пошутить над своими педагогами, особенно если они не сильны в технической части. Дети специально подсказывают учителям неправильные действия в программах, чтобы растянуть урок. Так что не верьте ученикам, когда на вопрос «Как сделать экран полноразмерным?» они отвечают «нажмите alt-F4» (эта комбинация клавиш закроет окно программы).</a:t>
            </a:r>
          </a:p>
          <a:p>
            <a:endParaRPr lang="ru-RU" dirty="0"/>
          </a:p>
        </p:txBody>
      </p:sp>
      <p:pic>
        <p:nvPicPr>
          <p:cNvPr id="70658" name="Picture 2" descr="https://pedsovet.org/v3/upload/ckeditor/47/images/2020-04-11/1586612606_%D0%B4%D0%B8%D1%81%D1%82%D0%B0%D0%BD%D1%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1235" y="286746"/>
            <a:ext cx="3559742" cy="6324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00444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361" y="459128"/>
            <a:ext cx="463965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Пять способов обмануть учителя на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дистанционке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778" y="1769355"/>
            <a:ext cx="3721573" cy="442043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Видеопрогулы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TikTok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популярен способ прогулять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онлайн-урок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записать заранее 10-минутное видео, где ты изображаешь внимательного ученика, а затем во время урока перед камерой ставишь сделанную запись. Так что не забывайте вовлекать класс в работу,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здавать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вопросы по ходу общения, даже если у вас по плану лекция.</a:t>
            </a:r>
          </a:p>
          <a:p>
            <a:endParaRPr lang="ru-RU" dirty="0"/>
          </a:p>
        </p:txBody>
      </p:sp>
      <p:pic>
        <p:nvPicPr>
          <p:cNvPr id="74754" name="Picture 2" descr="https://pedsovet.org/v3/upload/ckeditor/47/images/2020-04-11/1586612648_%D0%BF%D1%80%D0%BE%D0%B3%D1%83%D0%B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6491" y="743484"/>
            <a:ext cx="2857500" cy="5698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699619" y="410199"/>
            <a:ext cx="271953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Исследователи Центра исследования современного детства заметили, что девочки чаще всего подделывают домашние задания, а мальчики - разыгрывают учителей. Эксперты считают, что подобные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лайфхаки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признак неподходящих форматов обучения, которые сейчас могут предоставить школы. Поэтому исследователи предлагают педагогам не ужесточать контроль над учениками, а давать подросткам новые, более интересные форматы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онлайн-заданий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0444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31" y="1183420"/>
            <a:ext cx="2534588" cy="3832121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№3.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ПРИ ОТСУТСТВИИ ИНТЕРНЕТА И КОМПЬЮТЕРА (НОУТБУКА, ПЛАНШЕТА или СМАРТФОНА)</a:t>
            </a:r>
          </a:p>
        </p:txBody>
      </p:sp>
      <p:pic>
        <p:nvPicPr>
          <p:cNvPr id="3074" name="Picture 2" descr="https://kiro-karelia.ru/images/distant/%D0%9C%D0%BE%D0%B4%D0%B5%D0%BB%D1%8C_3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63" r="137"/>
          <a:stretch/>
        </p:blipFill>
        <p:spPr bwMode="auto">
          <a:xfrm>
            <a:off x="2061327" y="380115"/>
            <a:ext cx="10130673" cy="643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3812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78" y="581877"/>
            <a:ext cx="1156245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Техническая помощь и поддержка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взрослых на ДО.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680" y="1333143"/>
            <a:ext cx="7598180" cy="4460905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Организация </a:t>
            </a:r>
            <a:r>
              <a:rPr lang="ru-RU" dirty="0" smtClean="0"/>
              <a:t>режима </a:t>
            </a:r>
            <a:r>
              <a:rPr lang="ru-RU" dirty="0"/>
              <a:t>дня </a:t>
            </a:r>
            <a:r>
              <a:rPr lang="ru-RU" dirty="0" smtClean="0"/>
              <a:t>студента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Подготовка рабочего </a:t>
            </a:r>
            <a:r>
              <a:rPr lang="ru-RU" dirty="0" smtClean="0"/>
              <a:t>места студента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Помощь в регистрации (Цифровой Колледж , </a:t>
            </a:r>
            <a:r>
              <a:rPr lang="ru-RU" dirty="0" err="1" smtClean="0"/>
              <a:t>Зумм</a:t>
            </a:r>
            <a:r>
              <a:rPr lang="ru-RU" dirty="0" smtClean="0"/>
              <a:t>, </a:t>
            </a:r>
            <a:r>
              <a:rPr lang="ru-RU" dirty="0" err="1" smtClean="0"/>
              <a:t>Учи.ру</a:t>
            </a:r>
            <a:r>
              <a:rPr lang="ru-RU" dirty="0" smtClean="0"/>
              <a:t>, и т.д.)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Постоянная связь с классным руководителем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ru-RU" dirty="0" smtClean="0"/>
              <a:t>Если родители не </a:t>
            </a:r>
            <a:r>
              <a:rPr lang="ru-RU" dirty="0"/>
              <a:t>смогут создать дома рабочую обстановку и атмосферу, ничего не получится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Нужно было </a:t>
            </a:r>
            <a:r>
              <a:rPr lang="ru-RU" dirty="0"/>
              <a:t>объяснить </a:t>
            </a:r>
            <a:r>
              <a:rPr lang="ru-RU" dirty="0" smtClean="0"/>
              <a:t>студенту, </a:t>
            </a:r>
            <a:r>
              <a:rPr lang="ru-RU" dirty="0"/>
              <a:t>что просто это новый формат учебы. </a:t>
            </a:r>
            <a:endParaRPr lang="ru-RU" dirty="0" smtClean="0"/>
          </a:p>
          <a:p>
            <a:pPr marL="0" indent="0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i="1" dirty="0" smtClean="0"/>
              <a:t>"</a:t>
            </a:r>
            <a:r>
              <a:rPr lang="ru-RU" i="1" dirty="0"/>
              <a:t>Вот твое расписание, вот тебе будильник, часы. До </a:t>
            </a:r>
            <a:r>
              <a:rPr lang="ru-RU" i="1" dirty="0" smtClean="0"/>
              <a:t>трёх часов </a:t>
            </a:r>
            <a:r>
              <a:rPr lang="ru-RU" i="1" dirty="0"/>
              <a:t>дня ты работаешь. Потом обед. Потом свободное время". 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distance-learning-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061" y="1691354"/>
            <a:ext cx="3243841" cy="3243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80518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подготовить и провести дистанционный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46233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Выберите формат дистанционного урока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sz="4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Он-лайн-урок</a:t>
            </a:r>
            <a:r>
              <a:rPr lang="ru-RU" sz="4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Чтобы провести онлайн-урок, вам понадобится платформа для видеоконференций. Например,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.. В этом случае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подключаются к трансляции в режиме онлайн, и вы проводите урок как обычное классное занятие. Этот способ потребует от вас перестроить планы уроков так, чтобы уложить весь материал в рамки получасового урока.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Плюсы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этой формы – вы работаете с привычными материалами, лично общаетесь с учениками. Еще вы контролируете рабочую атмосферу на уроке, можете регулировать его темп, опираясь на возможности конкретного класса. Если платформа видеоконференций позволяет записывать уроки, используйте эту возможность на каждом занятии. </a:t>
            </a:r>
          </a:p>
        </p:txBody>
      </p:sp>
      <p:pic>
        <p:nvPicPr>
          <p:cNvPr id="4" name="Рисунок 3" descr="iStock-6386558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91828" y="4988133"/>
            <a:ext cx="2623244" cy="1748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19953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Классический дистанционный урок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562458" cy="4558084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 выбираете форму классического дистанционного урока, то задействуйте образовательные платформы.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платформ, которые сейчас открыли бесплатный доступ к своим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ресурсам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Отправляйте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видеоуроки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домашние групповые или индивидуальные задания ученикам прямо в системе. Средствами ресурса анализируйте индивидуальные результаты учеников и класса в целом. Минус такой формы работы – материал уроков и заданий на ресурсах общий, он не учитывает познавательные возможности конкретных учеников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6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Поэтому придется проанализировать большой объем материала, чтобы сделать обучение комфортным и результативным. </a:t>
            </a:r>
          </a:p>
        </p:txBody>
      </p:sp>
      <p:pic>
        <p:nvPicPr>
          <p:cNvPr id="4" name="Рисунок 3" descr="15847125441228412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757" y="1652897"/>
            <a:ext cx="4072786" cy="4072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1757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017" y="134388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Смешанная форма.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0013" y="1509430"/>
            <a:ext cx="6280447" cy="5032375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Оптимальный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вариант организации дистанционного обучения – это смешанная форма.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этом случае вы готовите уроки опорой на собственные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также привлекаете материал образовательных ресурсов. Это наиболее трудоемкий вариант, так как для каждого следующего урока вам нужно будет выбирать одну из форм или совмещать. Но в этом случае каждый урок будет индивидуальным и результативным</a:t>
            </a:r>
          </a:p>
        </p:txBody>
      </p:sp>
      <p:pic>
        <p:nvPicPr>
          <p:cNvPr id="4" name="Рисунок 3" descr="man-sleeping-at-work-vector-4818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028" y="1408317"/>
            <a:ext cx="4301708" cy="4834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68776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351" y="191184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Пересмотрите структуру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862" y="1544270"/>
            <a:ext cx="10753578" cy="4856529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первую очередь необходимо настроить себя и своих учеников на то, что дистанционное обучение такое же серьезное, как и в классе, но между вами будет расстояние.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Ученики должны проявить больше старательности в самостоятельном изучении материала, а контроль будет осуществляться с помощью оценки выполнения ими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он-лайн-заданий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должны помнить о том, что дистанционный урок практически идентичен очному занятию по своей структуре (дидактическому срезу),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так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уроки в дистанционном образовании короче, чем обычные школьные уроки, часть этапов придется сократить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исключить.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4803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1900</Words>
  <Application>Microsoft Office PowerPoint</Application>
  <PresentationFormat>Произвольный</PresentationFormat>
  <Paragraphs>123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«Дистанционный урок» </vt:lpstr>
      <vt:lpstr>МОДЕЛЬ №1.  ОРГАНИЗАЦИЯ ОБУЧЕНИЯ С ИСПОЛЬЗОВАНИЕМ ОНЛАЙН-ТЕХНОЛОГИЙ ПРИ НАЛИЧИИ НЕОБХОДИМЫХ УСЛОВИЙ (ИНТЕРНЕТ, КОМПЬЮТЕР, НОУТБУК, ПЛАНШЕТ или СМАРТФОН)</vt:lpstr>
      <vt:lpstr>МОДЕЛЬ№2.  ОРГАНИЗАЦИЯ ОБУЧЕНИЯ С ИСПОЛЬЗОВАНИЕМ ОФФЛАЙН-ТЕХНОЛОГИЙ ПРИ НАЛИЧИИ НЕОБХОДИМЫХ УСЛОВИЙ (ИНТЕРНЕТ/НЕ ВСЕГДА СТАБИЛЬНЫЙ, КОМПЬЮТЕР, НОУТБУК, ПЛАНШЕТ или СМАРТФОН</vt:lpstr>
      <vt:lpstr>МОДЕЛЬ №3.  ОРГАНИЗАЦИЯ ОБУЧЕНИЯ ПРИ ОТСУТСТВИИ ИНТЕРНЕТА И КОМПЬЮТЕРА (НОУТБУКА, ПЛАНШЕТА или СМАРТФОНА)</vt:lpstr>
      <vt:lpstr> Техническая помощь и поддержка взрослых на ДО.    </vt:lpstr>
      <vt:lpstr>Как подготовить и провести дистанционный урок</vt:lpstr>
      <vt:lpstr>Классический дистанционный урок</vt:lpstr>
      <vt:lpstr>Смешанная форма.</vt:lpstr>
      <vt:lpstr>Пересмотрите структуру урока</vt:lpstr>
      <vt:lpstr>Этапы дистанционного урока:</vt:lpstr>
      <vt:lpstr>Этапы дистанционного урока:</vt:lpstr>
      <vt:lpstr>Этапы дистанционного урока:</vt:lpstr>
      <vt:lpstr>Этапы дистанционного урока:</vt:lpstr>
      <vt:lpstr>Этапы дистанционного урока:</vt:lpstr>
      <vt:lpstr>Этапы дистанционного урока:</vt:lpstr>
      <vt:lpstr>Этапы дистанционного урока:</vt:lpstr>
      <vt:lpstr>Этапы дистанционного урока:</vt:lpstr>
      <vt:lpstr>Этапы дистанционного урока:</vt:lpstr>
      <vt:lpstr>Организуйте обратную связь</vt:lpstr>
      <vt:lpstr>Нет Интернета!</vt:lpstr>
      <vt:lpstr>Подготовьте материалы для практических занятий</vt:lpstr>
      <vt:lpstr>Подготовьте материалы для практических занятий</vt:lpstr>
      <vt:lpstr>Подготовьте материалы для практических занятий</vt:lpstr>
      <vt:lpstr>  Совет дня:  </vt:lpstr>
      <vt:lpstr>Совет дня:  </vt:lpstr>
      <vt:lpstr>Пять способов обмануть учителя на дистанционке</vt:lpstr>
      <vt:lpstr>Пять способов обмануть учителя на дистанционке </vt:lpstr>
      <vt:lpstr>Пять способов обмануть учителя на дистанционке </vt:lpstr>
      <vt:lpstr>Пять способов обмануть учителя на дистанционке </vt:lpstr>
      <vt:lpstr>Пять способов обмануть учителя на дистанционке </vt:lpstr>
      <vt:lpstr>Пять способов обмануть учителя на дистанционке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Ann</cp:lastModifiedBy>
  <cp:revision>126</cp:revision>
  <dcterms:created xsi:type="dcterms:W3CDTF">2020-05-28T01:48:35Z</dcterms:created>
  <dcterms:modified xsi:type="dcterms:W3CDTF">2021-01-04T10:33:24Z</dcterms:modified>
</cp:coreProperties>
</file>