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9"/>
  </p:notesMasterIdLst>
  <p:sldIdLst>
    <p:sldId id="295" r:id="rId2"/>
    <p:sldId id="275" r:id="rId3"/>
    <p:sldId id="259" r:id="rId4"/>
    <p:sldId id="299" r:id="rId5"/>
    <p:sldId id="276" r:id="rId6"/>
    <p:sldId id="256" r:id="rId7"/>
    <p:sldId id="257" r:id="rId8"/>
    <p:sldId id="258" r:id="rId9"/>
    <p:sldId id="260" r:id="rId10"/>
    <p:sldId id="277" r:id="rId11"/>
    <p:sldId id="261" r:id="rId12"/>
    <p:sldId id="262" r:id="rId13"/>
    <p:sldId id="278" r:id="rId14"/>
    <p:sldId id="263" r:id="rId15"/>
    <p:sldId id="269" r:id="rId16"/>
    <p:sldId id="270" r:id="rId17"/>
    <p:sldId id="281" r:id="rId18"/>
    <p:sldId id="271" r:id="rId19"/>
    <p:sldId id="264" r:id="rId20"/>
    <p:sldId id="265" r:id="rId21"/>
    <p:sldId id="266" r:id="rId22"/>
    <p:sldId id="296" r:id="rId23"/>
    <p:sldId id="300" r:id="rId24"/>
    <p:sldId id="267" r:id="rId25"/>
    <p:sldId id="268" r:id="rId26"/>
    <p:sldId id="298" r:id="rId27"/>
    <p:sldId id="282" r:id="rId28"/>
    <p:sldId id="283" r:id="rId29"/>
    <p:sldId id="287" r:id="rId30"/>
    <p:sldId id="286" r:id="rId31"/>
    <p:sldId id="285" r:id="rId32"/>
    <p:sldId id="290" r:id="rId33"/>
    <p:sldId id="292" r:id="rId34"/>
    <p:sldId id="291" r:id="rId35"/>
    <p:sldId id="294" r:id="rId36"/>
    <p:sldId id="297" r:id="rId37"/>
    <p:sldId id="274" r:id="rId3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33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7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24115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6501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67b89f37d187fc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67b89f37d187fc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7022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67b89f37d187fc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67b89f37d187fc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8504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67b89f37d187fc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67b89f37d187fc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114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67b89f37d187fc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67b89f37d187fc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0212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67b89f37d187fc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67b89f37d187fc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1130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67b89f37d187fc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67b89f37d187fc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1060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67b89f37d187fc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67b89f37d187fc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5406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b4592e64b3a58f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b4592e64b3a58f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969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b4592e64b3a58f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b4592e64b3a58f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7300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b4592e64b3a58f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b4592e64b3a58f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3991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67b89f37d187fc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67b89f37d187fc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5459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67b89f37d187fc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67b89f37d187fc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1661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b4592e64b3a58f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b4592e64b3a58f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04441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423f0897ba7dca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423f0897ba7dca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35152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423f0897ba7dca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423f0897ba7dca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86880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423f0897ba7dca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423f0897ba7dca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45364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423f0897ba7dca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423f0897ba7dca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19171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423f0897ba7dca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423f0897ba7dca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63375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423f0897ba7dca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423f0897ba7dca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6257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67b89f37d187fc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67b89f37d187fc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3489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5029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67b89f37d187fc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67b89f37d187fc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6328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67b89f37d187fc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67b89f37d187fc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3817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67b89f37d187fc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67b89f37d187fc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5999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67b89f37d187fc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67b89f37d187fc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9463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67b89f37d187fc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67b89f37d187fc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78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623317" y="565080"/>
            <a:ext cx="5332287" cy="13767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Преподаватель по предмету обществознание СП №1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ГБПОУ МО «Колледж «Подмосковье»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Сычёва Н.Н.</a:t>
            </a:r>
            <a:endParaRPr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755" y="2147299"/>
            <a:ext cx="7438490" cy="284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3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300" y="109830"/>
            <a:ext cx="8055060" cy="7557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Субъекты семейных правоотношений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389600"/>
            <a:ext cx="2614380" cy="3179400"/>
          </a:xfrm>
        </p:spPr>
        <p:txBody>
          <a:bodyPr>
            <a:normAutofit/>
          </a:bodyPr>
          <a:lstStyle/>
          <a:p>
            <a:pPr marL="152400" indent="0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Члены семьи:</a:t>
            </a:r>
            <a:r>
              <a:rPr lang="ru-RU" sz="1800" dirty="0" smtClean="0">
                <a:solidFill>
                  <a:schemeClr val="tx1"/>
                </a:solidFill>
              </a:rPr>
              <a:t> супруги, родители, дети, родственники, усыновители, усыновленные, связанные юридическими правами и обязанностями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569" y="1005840"/>
            <a:ext cx="5010127" cy="373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3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174900" y="0"/>
            <a:ext cx="36768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 b="1"/>
              <a:t>БРАК</a:t>
            </a:r>
            <a:endParaRPr sz="2900" b="1"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448500" y="982050"/>
            <a:ext cx="3403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800" b="1" dirty="0" smtClean="0">
                <a:solidFill>
                  <a:srgbClr val="000000"/>
                </a:solidFill>
              </a:rPr>
              <a:t>- добровольный  </a:t>
            </a:r>
            <a:r>
              <a:rPr lang="ru" sz="1800" b="1" dirty="0">
                <a:solidFill>
                  <a:srgbClr val="000000"/>
                </a:solidFill>
              </a:rPr>
              <a:t>союз  мужчины  и  женщины, имеющий  целью  создания  семьи,  заключённый  в установленном  законом  порядке  и  порождающий взаимные  права  и  обязанности  супругов.</a:t>
            </a:r>
            <a:endParaRPr sz="1800" b="1" dirty="0">
              <a:solidFill>
                <a:srgbClr val="000000"/>
              </a:solidFill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4100" y="702600"/>
            <a:ext cx="4758900" cy="394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118000" cy="6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 b="1" dirty="0"/>
              <a:t>Условия заключения </a:t>
            </a:r>
            <a:r>
              <a:rPr lang="ru" sz="3700" b="1" dirty="0" smtClean="0"/>
              <a:t>брака</a:t>
            </a:r>
            <a:endParaRPr sz="3700" b="1" dirty="0"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445264" y="948680"/>
            <a:ext cx="8118000" cy="35775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>
                <a:solidFill>
                  <a:srgbClr val="000000"/>
                </a:solidFill>
              </a:rPr>
              <a:t>1. Взаимное  добровольное согласие</a:t>
            </a:r>
            <a:endParaRPr sz="28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800" b="1" dirty="0">
                <a:solidFill>
                  <a:srgbClr val="000000"/>
                </a:solidFill>
              </a:rPr>
              <a:t>2. Достижение брачного возраста</a:t>
            </a:r>
            <a:endParaRPr sz="28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800" b="1" dirty="0">
                <a:solidFill>
                  <a:srgbClr val="000000"/>
                </a:solidFill>
              </a:rPr>
              <a:t>3. Отсутствие других браков</a:t>
            </a:r>
            <a:endParaRPr sz="28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800" b="1" dirty="0">
                <a:solidFill>
                  <a:srgbClr val="000000"/>
                </a:solidFill>
              </a:rPr>
              <a:t>4. Отсутствия близкого родства</a:t>
            </a:r>
            <a:endParaRPr sz="28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800" b="1" dirty="0">
                <a:solidFill>
                  <a:srgbClr val="000000"/>
                </a:solidFill>
              </a:rPr>
              <a:t>5. Дееспособность</a:t>
            </a:r>
            <a:endParaRPr sz="2800" b="1" dirty="0">
              <a:solidFill>
                <a:srgbClr val="000000"/>
              </a:solidFill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1694" y="-8068844"/>
            <a:ext cx="4987498" cy="415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0"/>
            <a:ext cx="8317950" cy="58293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Регистрация брака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765810"/>
            <a:ext cx="8512260" cy="3985484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Брак заключается в органах ЗАГС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Заключение брака производится при личном присутствии лиц, вступающих в брак, по истечении месяца со дня подачи ими заявления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Брак</a:t>
            </a:r>
            <a:r>
              <a:rPr lang="ru-RU" sz="2000" dirty="0">
                <a:solidFill>
                  <a:schemeClr val="tx1"/>
                </a:solidFill>
              </a:rPr>
              <a:t>, зарегистрированный в указанном порядке, порождает юридические последствия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Права </a:t>
            </a:r>
            <a:r>
              <a:rPr lang="ru-RU" sz="2000" dirty="0">
                <a:solidFill>
                  <a:schemeClr val="tx1"/>
                </a:solidFill>
              </a:rPr>
              <a:t>и обязанности супругов возникают со дня государственной регистрации </a:t>
            </a:r>
            <a:r>
              <a:rPr lang="ru-RU" sz="2000" dirty="0" smtClean="0">
                <a:solidFill>
                  <a:schemeClr val="tx1"/>
                </a:solidFill>
              </a:rPr>
              <a:t>брака.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7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73925" y="183450"/>
            <a:ext cx="2795700" cy="39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 b="1" smtClean="0">
                <a:solidFill>
                  <a:srgbClr val="000000"/>
                </a:solidFill>
              </a:rPr>
              <a:t>Образец заявления для заключения брака</a:t>
            </a:r>
            <a:endParaRPr dirty="0"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4294967295"/>
          </p:nvPr>
        </p:nvSpPr>
        <p:spPr>
          <a:xfrm>
            <a:off x="2740575" y="-10747781"/>
            <a:ext cx="8118000" cy="39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 b="1">
                <a:solidFill>
                  <a:srgbClr val="000000"/>
                </a:solidFill>
              </a:rPr>
              <a:t>1. Взаимное  добровольное согласие</a:t>
            </a:r>
            <a:endParaRPr sz="33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300" b="1">
                <a:solidFill>
                  <a:srgbClr val="000000"/>
                </a:solidFill>
              </a:rPr>
              <a:t>2. Достижение брачного возраста</a:t>
            </a:r>
            <a:endParaRPr sz="33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300" b="1">
                <a:solidFill>
                  <a:srgbClr val="000000"/>
                </a:solidFill>
              </a:rPr>
              <a:t>3. Отсутствие других браков</a:t>
            </a:r>
            <a:endParaRPr sz="33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300" b="1">
                <a:solidFill>
                  <a:srgbClr val="000000"/>
                </a:solidFill>
              </a:rPr>
              <a:t>4. Отсутствия близкого родства</a:t>
            </a:r>
            <a:endParaRPr sz="33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3300" b="1">
                <a:solidFill>
                  <a:srgbClr val="000000"/>
                </a:solidFill>
              </a:rPr>
              <a:t>5. Дееспособность</a:t>
            </a:r>
            <a:endParaRPr sz="3300" b="1">
              <a:solidFill>
                <a:srgbClr val="000000"/>
              </a:solidFill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3300" y="183450"/>
            <a:ext cx="5065624" cy="4829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6546300" cy="5257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/>
              <a:t>Основания для прекращения брака</a:t>
            </a:r>
            <a:endParaRPr sz="2800" b="1" dirty="0"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1"/>
          </p:nvPr>
        </p:nvSpPr>
        <p:spPr>
          <a:xfrm>
            <a:off x="311700" y="761900"/>
            <a:ext cx="5002297" cy="39176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 dirty="0">
                <a:solidFill>
                  <a:srgbClr val="000000"/>
                </a:solidFill>
              </a:rPr>
              <a:t>1. В следствии смерти одного из супругов</a:t>
            </a:r>
            <a:endParaRPr sz="26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600" b="1" dirty="0">
                <a:solidFill>
                  <a:srgbClr val="000000"/>
                </a:solidFill>
              </a:rPr>
              <a:t>2. В следствии объявления одного из супругов умершим</a:t>
            </a:r>
            <a:endParaRPr sz="26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600" b="1" dirty="0">
                <a:solidFill>
                  <a:srgbClr val="000000"/>
                </a:solidFill>
              </a:rPr>
              <a:t>3. </a:t>
            </a:r>
            <a:r>
              <a:rPr lang="ru" sz="2600" b="1" dirty="0" smtClean="0">
                <a:solidFill>
                  <a:srgbClr val="000000"/>
                </a:solidFill>
              </a:rPr>
              <a:t>Расторжение брака по </a:t>
            </a:r>
            <a:r>
              <a:rPr lang="ru" sz="2600" b="1" dirty="0">
                <a:solidFill>
                  <a:srgbClr val="000000"/>
                </a:solidFill>
              </a:rPr>
              <a:t>заявлению одного или обоих супругов.</a:t>
            </a:r>
            <a:endParaRPr sz="26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600" b="1" dirty="0">
                <a:solidFill>
                  <a:srgbClr val="000000"/>
                </a:solidFill>
              </a:rPr>
              <a:t>4. Признание брака недействительным </a:t>
            </a:r>
            <a:r>
              <a:rPr lang="ru" sz="2600" b="1" dirty="0" smtClean="0">
                <a:solidFill>
                  <a:srgbClr val="000000"/>
                </a:solidFill>
              </a:rPr>
              <a:t>(фиктивный  </a:t>
            </a:r>
            <a:r>
              <a:rPr lang="ru" sz="2600" b="1" dirty="0">
                <a:solidFill>
                  <a:srgbClr val="000000"/>
                </a:solidFill>
              </a:rPr>
              <a:t>брак, нарушены условия заключения </a:t>
            </a:r>
            <a:r>
              <a:rPr lang="ru" sz="2600" b="1" dirty="0" smtClean="0">
                <a:solidFill>
                  <a:srgbClr val="000000"/>
                </a:solidFill>
              </a:rPr>
              <a:t>брака)</a:t>
            </a:r>
            <a:endParaRPr sz="26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 b="1" dirty="0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609" y="1951616"/>
            <a:ext cx="3590925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 flipH="1">
            <a:off x="311700" y="-55925"/>
            <a:ext cx="8095200" cy="98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 dirty="0">
                <a:solidFill>
                  <a:srgbClr val="000000"/>
                </a:solidFill>
              </a:rPr>
              <a:t>РАСТОРЖЕНИЕ БРАКА </a:t>
            </a:r>
            <a:r>
              <a:rPr lang="ru" sz="2600" b="1" dirty="0" smtClean="0">
                <a:solidFill>
                  <a:srgbClr val="000000"/>
                </a:solidFill>
              </a:rPr>
              <a:t>в </a:t>
            </a:r>
            <a:r>
              <a:rPr lang="ru" sz="2600" b="1" dirty="0">
                <a:solidFill>
                  <a:srgbClr val="000000"/>
                </a:solidFill>
              </a:rPr>
              <a:t>органах </a:t>
            </a:r>
            <a:r>
              <a:rPr lang="ru" sz="2600" b="1" dirty="0" smtClean="0">
                <a:solidFill>
                  <a:srgbClr val="000000"/>
                </a:solidFill>
              </a:rPr>
              <a:t>ЗАГС</a:t>
            </a:r>
            <a:endParaRPr sz="2600" b="1" dirty="0">
              <a:solidFill>
                <a:srgbClr val="000000"/>
              </a:solidFill>
            </a:endParaRPr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597450" y="1216390"/>
            <a:ext cx="8095200" cy="35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b="1" dirty="0">
                <a:solidFill>
                  <a:srgbClr val="000000"/>
                </a:solidFill>
              </a:rPr>
              <a:t>- супруги не имеют общих несовершенных детей</a:t>
            </a:r>
            <a:endParaRPr sz="23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300" b="1" dirty="0">
                <a:solidFill>
                  <a:srgbClr val="000000"/>
                </a:solidFill>
              </a:rPr>
              <a:t>- признан судом безвестно отсутствующим</a:t>
            </a:r>
            <a:endParaRPr sz="23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300" b="1" dirty="0">
                <a:solidFill>
                  <a:srgbClr val="000000"/>
                </a:solidFill>
              </a:rPr>
              <a:t>- признан недееспособным</a:t>
            </a:r>
            <a:endParaRPr sz="23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300" b="1" dirty="0" smtClean="0">
                <a:solidFill>
                  <a:srgbClr val="000000"/>
                </a:solidFill>
              </a:rPr>
              <a:t>- осужден </a:t>
            </a:r>
            <a:r>
              <a:rPr lang="ru" sz="2300" b="1" dirty="0">
                <a:solidFill>
                  <a:srgbClr val="000000"/>
                </a:solidFill>
              </a:rPr>
              <a:t>к лишению свободы на срок свыше трёх </a:t>
            </a:r>
            <a:r>
              <a:rPr lang="ru" sz="2300" b="1" dirty="0" smtClean="0">
                <a:solidFill>
                  <a:srgbClr val="000000"/>
                </a:solidFill>
              </a:rPr>
              <a:t>лет </a:t>
            </a:r>
            <a:endParaRPr sz="23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 flipH="1">
            <a:off x="311700" y="-55925"/>
            <a:ext cx="8095200" cy="98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 dirty="0">
                <a:solidFill>
                  <a:srgbClr val="000000"/>
                </a:solidFill>
              </a:rPr>
              <a:t>РАСТОРЖЕНИЕ БРАКА </a:t>
            </a:r>
            <a:r>
              <a:rPr lang="ru" sz="2600" b="1" dirty="0" smtClean="0">
                <a:solidFill>
                  <a:srgbClr val="000000"/>
                </a:solidFill>
              </a:rPr>
              <a:t>В СУДЕ</a:t>
            </a:r>
            <a:endParaRPr sz="2600" b="1" dirty="0">
              <a:solidFill>
                <a:srgbClr val="000000"/>
              </a:solidFill>
            </a:endParaRPr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311700" y="1216390"/>
            <a:ext cx="3803100" cy="35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just">
              <a:buNone/>
            </a:pPr>
            <a:r>
              <a:rPr lang="ru-RU" sz="2300" b="1" dirty="0" smtClean="0">
                <a:solidFill>
                  <a:srgbClr val="000000"/>
                </a:solidFill>
              </a:rPr>
              <a:t>- супруги </a:t>
            </a:r>
            <a:r>
              <a:rPr lang="ru-RU" sz="2300" b="1" dirty="0">
                <a:solidFill>
                  <a:srgbClr val="000000"/>
                </a:solidFill>
              </a:rPr>
              <a:t>имеют общих несовершеннолетних </a:t>
            </a:r>
            <a:r>
              <a:rPr lang="ru-RU" sz="2300" b="1" dirty="0" smtClean="0">
                <a:solidFill>
                  <a:srgbClr val="000000"/>
                </a:solidFill>
              </a:rPr>
              <a:t>детей;</a:t>
            </a:r>
          </a:p>
          <a:p>
            <a:pPr marL="0" lvl="0" indent="0" algn="just">
              <a:buNone/>
            </a:pPr>
            <a:r>
              <a:rPr lang="ru-RU" sz="2300" b="1" dirty="0" smtClean="0">
                <a:solidFill>
                  <a:srgbClr val="000000"/>
                </a:solidFill>
              </a:rPr>
              <a:t>- один </a:t>
            </a:r>
            <a:r>
              <a:rPr lang="ru-RU" sz="2300" b="1" dirty="0">
                <a:solidFill>
                  <a:srgbClr val="000000"/>
                </a:solidFill>
              </a:rPr>
              <a:t>из супругов не согласен на расторжение </a:t>
            </a:r>
            <a:r>
              <a:rPr lang="ru-RU" sz="2300" b="1" dirty="0" smtClean="0">
                <a:solidFill>
                  <a:srgbClr val="000000"/>
                </a:solidFill>
              </a:rPr>
              <a:t>брака; </a:t>
            </a:r>
            <a:endParaRPr lang="ru-RU" sz="2300" b="1" dirty="0">
              <a:solidFill>
                <a:srgbClr val="000000"/>
              </a:solidFill>
            </a:endParaRPr>
          </a:p>
          <a:p>
            <a:pPr marL="0" lvl="0" indent="0" algn="just">
              <a:buNone/>
            </a:pPr>
            <a:r>
              <a:rPr lang="ru-RU" sz="2300" b="1" dirty="0" smtClean="0">
                <a:solidFill>
                  <a:srgbClr val="000000"/>
                </a:solidFill>
              </a:rPr>
              <a:t>- один </a:t>
            </a:r>
            <a:r>
              <a:rPr lang="ru-RU" sz="2300" b="1" dirty="0">
                <a:solidFill>
                  <a:srgbClr val="000000"/>
                </a:solidFill>
              </a:rPr>
              <a:t>из супругов, несмотря на отсутствие у него возражений, уклоняется от расторжения брака в ЗАГС.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300" y="121639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1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311700" y="178600"/>
            <a:ext cx="3712500" cy="46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/>
              <a:t>образец искового заявления о расторжении брака</a:t>
            </a:r>
            <a:endParaRPr sz="3800" b="1"/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4075" y="178500"/>
            <a:ext cx="4172700" cy="466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3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 dirty="0" smtClean="0">
                <a:solidFill>
                  <a:srgbClr val="000000"/>
                </a:solidFill>
              </a:rPr>
              <a:t>Права супругов</a:t>
            </a:r>
            <a:endParaRPr sz="3600" b="1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4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000000"/>
                </a:solidFill>
              </a:rPr>
              <a:t>1. Право на выбор рода занятий и профессии, места пребывания и местожительства.</a:t>
            </a:r>
            <a:endParaRPr sz="24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000000"/>
                </a:solidFill>
              </a:rPr>
              <a:t>2. Право на выбор фамилии.</a:t>
            </a:r>
            <a:endParaRPr sz="24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000000"/>
                </a:solidFill>
              </a:rPr>
              <a:t>3. Равные права родителей в воспитании детей.</a:t>
            </a:r>
            <a:endParaRPr sz="24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 b="1" dirty="0">
                <a:solidFill>
                  <a:srgbClr val="000000"/>
                </a:solidFill>
              </a:rPr>
              <a:t>4. </a:t>
            </a:r>
            <a:r>
              <a:rPr lang="ru" sz="2400" b="1" dirty="0" smtClean="0">
                <a:solidFill>
                  <a:srgbClr val="000000"/>
                </a:solidFill>
              </a:rPr>
              <a:t>Равные </a:t>
            </a:r>
            <a:r>
              <a:rPr lang="ru" sz="2400" b="1" dirty="0">
                <a:solidFill>
                  <a:srgbClr val="000000"/>
                </a:solidFill>
              </a:rPr>
              <a:t>права на общую, совместную </a:t>
            </a:r>
            <a:r>
              <a:rPr lang="ru" sz="2400" b="1" dirty="0" smtClean="0">
                <a:solidFill>
                  <a:srgbClr val="000000"/>
                </a:solidFill>
              </a:rPr>
              <a:t>собственность.</a:t>
            </a:r>
            <a:endParaRPr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Проверка домашнего задания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3982897" cy="3570796"/>
          </a:xfrm>
        </p:spPr>
        <p:txBody>
          <a:bodyPr>
            <a:noAutofit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Семья, как малая социальная группа, типы</a:t>
            </a:r>
          </a:p>
          <a:p>
            <a:pPr lvl="0"/>
            <a:endParaRPr lang="ru-RU" sz="2000" dirty="0">
              <a:solidFill>
                <a:schemeClr val="tx1"/>
              </a:solidFill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Функции семьи</a:t>
            </a:r>
          </a:p>
          <a:p>
            <a:pPr marL="114300" lv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Тенденции современной семьи в России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80824"/>
            <a:ext cx="44100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887"/>
    </mc:Choice>
    <mc:Fallback xmlns="">
      <p:transition advTm="288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225100" cy="70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 dirty="0"/>
              <a:t>Обязанности </a:t>
            </a:r>
            <a:r>
              <a:rPr lang="ru" sz="3600" b="1" dirty="0" smtClean="0"/>
              <a:t>супругов</a:t>
            </a:r>
            <a:endParaRPr sz="3600" b="1" dirty="0"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11700" y="1257300"/>
            <a:ext cx="8477970" cy="33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rgbClr val="000000"/>
                </a:solidFill>
              </a:rPr>
              <a:t>1</a:t>
            </a:r>
            <a:r>
              <a:rPr lang="ru" sz="2400" b="1" dirty="0">
                <a:solidFill>
                  <a:srgbClr val="000000"/>
                </a:solidFill>
              </a:rPr>
              <a:t>. Содействовать благополучию и укреплению семьи.</a:t>
            </a:r>
            <a:endParaRPr sz="24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000000"/>
                </a:solidFill>
              </a:rPr>
              <a:t>2. Заботиться о благосостоянии своих детей.</a:t>
            </a:r>
            <a:endParaRPr sz="24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000000"/>
                </a:solidFill>
              </a:rPr>
              <a:t>3. Оказывать друг другу материальную и моральную поддержку.</a:t>
            </a:r>
            <a:endParaRPr sz="24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 b="1" dirty="0">
                <a:solidFill>
                  <a:srgbClr val="000000"/>
                </a:solidFill>
              </a:rPr>
              <a:t>4. Платить алименты на содержание детей.</a:t>
            </a:r>
            <a:endParaRPr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190500"/>
            <a:ext cx="8520600" cy="8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/>
              <a:t>Собственность супругов</a:t>
            </a:r>
            <a:endParaRPr sz="3200" b="1"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378517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i="1" dirty="0">
                <a:solidFill>
                  <a:srgbClr val="000000"/>
                </a:solidFill>
              </a:rPr>
              <a:t>Личная собственность</a:t>
            </a:r>
            <a:endParaRPr sz="2400" b="1" i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0000"/>
                </a:solidFill>
              </a:rPr>
              <a:t>-  имущество, принадлежащее до вступления в брак</a:t>
            </a:r>
            <a:endParaRPr sz="20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0000"/>
                </a:solidFill>
              </a:rPr>
              <a:t>- имущество , полученное в дар или  по наследству</a:t>
            </a:r>
            <a:endParaRPr sz="16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000" b="1" dirty="0">
                <a:solidFill>
                  <a:srgbClr val="000000"/>
                </a:solidFill>
              </a:rPr>
              <a:t>- вещи индивидуального </a:t>
            </a:r>
            <a:r>
              <a:rPr lang="ru" sz="2000" b="1" dirty="0" smtClean="0">
                <a:solidFill>
                  <a:srgbClr val="000000"/>
                </a:solidFill>
              </a:rPr>
              <a:t>пользования, за исключением драгоценностей и других </a:t>
            </a:r>
            <a:r>
              <a:rPr lang="ru-RU" sz="2000" b="1" dirty="0" smtClean="0">
                <a:solidFill>
                  <a:srgbClr val="000000"/>
                </a:solidFill>
              </a:rPr>
              <a:t>п</a:t>
            </a:r>
            <a:r>
              <a:rPr lang="ru" sz="2000" b="1" dirty="0" smtClean="0">
                <a:solidFill>
                  <a:srgbClr val="000000"/>
                </a:solidFill>
              </a:rPr>
              <a:t>редметов роскоши</a:t>
            </a:r>
            <a:endParaRPr sz="2000" b="1" dirty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482" y="1752319"/>
            <a:ext cx="4572000" cy="240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190500"/>
            <a:ext cx="8520600" cy="8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/>
              <a:t>Собственность супругов</a:t>
            </a:r>
            <a:endParaRPr sz="3200" b="1"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2"/>
          </p:nvPr>
        </p:nvSpPr>
        <p:spPr>
          <a:xfrm>
            <a:off x="4760259" y="1080758"/>
            <a:ext cx="4072041" cy="3562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i="1" dirty="0">
                <a:solidFill>
                  <a:srgbClr val="000000"/>
                </a:solidFill>
              </a:rPr>
              <a:t>Совместная собственность</a:t>
            </a:r>
            <a:endParaRPr sz="2400" b="1" i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0000"/>
                </a:solidFill>
              </a:rPr>
              <a:t>- имущество, нажитое во время брака</a:t>
            </a:r>
            <a:endParaRPr sz="20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0000"/>
                </a:solidFill>
              </a:rPr>
              <a:t>- зарплата, пенсии, пособия.</a:t>
            </a:r>
            <a:endParaRPr sz="20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0000"/>
                </a:solidFill>
              </a:rPr>
              <a:t>- квартиры, дачи, автомобили</a:t>
            </a:r>
            <a:endParaRPr sz="20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0000"/>
                </a:solidFill>
              </a:rPr>
              <a:t>- ценные </a:t>
            </a:r>
            <a:r>
              <a:rPr lang="ru" sz="2100" b="1" dirty="0">
                <a:solidFill>
                  <a:srgbClr val="000000"/>
                </a:solidFill>
              </a:rPr>
              <a:t>бумаги</a:t>
            </a:r>
            <a:r>
              <a:rPr lang="ru" sz="2000" b="1" dirty="0">
                <a:solidFill>
                  <a:srgbClr val="000000"/>
                </a:solidFill>
              </a:rPr>
              <a:t> и вклады в банке</a:t>
            </a:r>
            <a:endParaRPr sz="20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0000"/>
                </a:solidFill>
              </a:rPr>
              <a:t>- доходы от предпринимательской </a:t>
            </a:r>
            <a:r>
              <a:rPr lang="ru" sz="2000" b="1" dirty="0" smtClean="0">
                <a:solidFill>
                  <a:srgbClr val="000000"/>
                </a:solidFill>
              </a:rPr>
              <a:t>деятельности</a:t>
            </a:r>
            <a:endParaRPr sz="2000" b="1" dirty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53" y="1595718"/>
            <a:ext cx="407204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699" y="123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 dirty="0" smtClean="0"/>
              <a:t>Задание</a:t>
            </a:r>
            <a:endParaRPr sz="32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11699" y="3361763"/>
            <a:ext cx="3999900" cy="1413299"/>
          </a:xfrm>
        </p:spPr>
        <p:txBody>
          <a:bodyPr/>
          <a:lstStyle/>
          <a:p>
            <a:pPr marL="13970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	Совместное</a:t>
            </a:r>
          </a:p>
          <a:p>
            <a:pPr marL="13970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1)</a:t>
            </a:r>
          </a:p>
          <a:p>
            <a:pPr marL="13970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3)</a:t>
            </a:r>
          </a:p>
          <a:p>
            <a:pPr marL="13970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5)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311599" y="3433481"/>
            <a:ext cx="3999900" cy="1413300"/>
          </a:xfrm>
        </p:spPr>
        <p:txBody>
          <a:bodyPr/>
          <a:lstStyle/>
          <a:p>
            <a:pPr marL="13970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1"/>
                </a:solidFill>
              </a:rPr>
              <a:t>Личное</a:t>
            </a:r>
          </a:p>
          <a:p>
            <a:pPr marL="13970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2)</a:t>
            </a:r>
          </a:p>
          <a:p>
            <a:pPr marL="13970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4)</a:t>
            </a:r>
          </a:p>
          <a:p>
            <a:pPr marL="13970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6)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576" y="910025"/>
            <a:ext cx="89288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Распределить предложенные на слайде примеры имущества на две группы – «совместное» и «личное», объяснив свой выбор на основании закона.</a:t>
            </a:r>
          </a:p>
          <a:p>
            <a:endParaRPr lang="ru-RU" dirty="0"/>
          </a:p>
          <a:p>
            <a:r>
              <a:rPr lang="ru-RU" dirty="0" smtClean="0"/>
              <a:t>1) доходы </a:t>
            </a:r>
            <a:r>
              <a:rPr lang="ru-RU" dirty="0"/>
              <a:t>супруга от трудовой деятельности во время  брака</a:t>
            </a:r>
          </a:p>
          <a:p>
            <a:r>
              <a:rPr lang="ru-RU" dirty="0" smtClean="0"/>
              <a:t>2) машина</a:t>
            </a:r>
            <a:r>
              <a:rPr lang="ru-RU" dirty="0"/>
              <a:t>, приобретенная супругом до вступления в брак</a:t>
            </a:r>
          </a:p>
          <a:p>
            <a:r>
              <a:rPr lang="ru-RU" dirty="0" smtClean="0"/>
              <a:t>3) доля </a:t>
            </a:r>
            <a:r>
              <a:rPr lang="ru-RU" dirty="0"/>
              <a:t>в уставном капитале фирмы супруга,  учрежденной во время брака</a:t>
            </a:r>
          </a:p>
          <a:p>
            <a:r>
              <a:rPr lang="ru-RU" dirty="0" smtClean="0"/>
              <a:t>4) пальто </a:t>
            </a:r>
            <a:r>
              <a:rPr lang="ru-RU" dirty="0"/>
              <a:t>супруга, приобретенное во время брака</a:t>
            </a:r>
          </a:p>
          <a:p>
            <a:r>
              <a:rPr lang="ru-RU" dirty="0" smtClean="0"/>
              <a:t>5) бриллиантовое </a:t>
            </a:r>
            <a:r>
              <a:rPr lang="ru-RU" dirty="0"/>
              <a:t>колье жены, приобретенное во время брака</a:t>
            </a:r>
          </a:p>
          <a:p>
            <a:r>
              <a:rPr lang="ru-RU" dirty="0" smtClean="0"/>
              <a:t>6) дом</a:t>
            </a:r>
            <a:r>
              <a:rPr lang="ru-RU" dirty="0"/>
              <a:t>, полученный супругом по наследству во время брака</a:t>
            </a:r>
          </a:p>
        </p:txBody>
      </p:sp>
    </p:spTree>
    <p:extLst>
      <p:ext uri="{BB962C8B-B14F-4D97-AF65-F5344CB8AC3E}">
        <p14:creationId xmlns:p14="http://schemas.microsoft.com/office/powerpoint/2010/main" val="258699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311700" y="179950"/>
            <a:ext cx="8201400" cy="76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b="1"/>
              <a:t>Брачный договор</a:t>
            </a:r>
            <a:endParaRPr sz="4000" b="1"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311700" y="940450"/>
            <a:ext cx="3665100" cy="36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400" b="1" dirty="0" smtClean="0">
                <a:solidFill>
                  <a:srgbClr val="000000"/>
                </a:solidFill>
              </a:rPr>
              <a:t>- это </a:t>
            </a:r>
            <a:r>
              <a:rPr lang="ru" sz="2400" b="1" dirty="0">
                <a:solidFill>
                  <a:srgbClr val="000000"/>
                </a:solidFill>
              </a:rPr>
              <a:t>соглашение супругов, определяющее имущественные права и обязанности в браке или в случае его расторжения.</a:t>
            </a:r>
            <a:endParaRPr sz="2400" b="1" dirty="0">
              <a:solidFill>
                <a:srgbClr val="000000"/>
              </a:solidFill>
            </a:endParaRPr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9200" y="940450"/>
            <a:ext cx="4062300" cy="405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311700" y="178600"/>
            <a:ext cx="8520600" cy="8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 b="1"/>
              <a:t>Права и обязанности родителей</a:t>
            </a:r>
            <a:endParaRPr sz="3100" b="1"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1"/>
          </p:nvPr>
        </p:nvSpPr>
        <p:spPr>
          <a:xfrm>
            <a:off x="105512" y="1152475"/>
            <a:ext cx="3999900" cy="28807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000000"/>
                </a:solidFill>
              </a:rPr>
              <a:t>•  Родители </a:t>
            </a:r>
            <a:r>
              <a:rPr lang="ru" sz="1800" b="1" dirty="0">
                <a:solidFill>
                  <a:srgbClr val="000000"/>
                </a:solidFill>
              </a:rPr>
              <a:t>имеют равные права и несут равные обязанности за воспитание и развитие своих детей.</a:t>
            </a:r>
            <a:endParaRPr sz="18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000000"/>
                </a:solidFill>
              </a:rPr>
              <a:t>•  Право </a:t>
            </a:r>
            <a:r>
              <a:rPr lang="ru" sz="1800" b="1" dirty="0">
                <a:solidFill>
                  <a:srgbClr val="000000"/>
                </a:solidFill>
              </a:rPr>
              <a:t>на общение с ребёнком </a:t>
            </a:r>
            <a:r>
              <a:rPr lang="ru" sz="1800" b="1" dirty="0" smtClean="0">
                <a:solidFill>
                  <a:srgbClr val="000000"/>
                </a:solidFill>
              </a:rPr>
              <a:t>(если </a:t>
            </a:r>
            <a:r>
              <a:rPr lang="ru" sz="1800" b="1" dirty="0">
                <a:solidFill>
                  <a:srgbClr val="000000"/>
                </a:solidFill>
              </a:rPr>
              <a:t>проживают отдельно)</a:t>
            </a:r>
            <a:endParaRPr sz="18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800" b="1" dirty="0" smtClean="0">
                <a:solidFill>
                  <a:srgbClr val="000000"/>
                </a:solidFill>
              </a:rPr>
              <a:t>•  Обязаны </a:t>
            </a:r>
            <a:r>
              <a:rPr lang="ru" sz="1800" b="1" dirty="0">
                <a:solidFill>
                  <a:srgbClr val="000000"/>
                </a:solidFill>
              </a:rPr>
              <a:t>дать ребенку имя, отчество и </a:t>
            </a:r>
            <a:r>
              <a:rPr lang="ru" sz="1800" b="1" dirty="0" smtClean="0">
                <a:solidFill>
                  <a:srgbClr val="000000"/>
                </a:solidFill>
              </a:rPr>
              <a:t>фамилию</a:t>
            </a:r>
            <a:endParaRPr sz="1800" b="1" dirty="0">
              <a:solidFill>
                <a:srgbClr val="000000"/>
              </a:solidFill>
            </a:endParaRPr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2"/>
          </p:nvPr>
        </p:nvSpPr>
        <p:spPr>
          <a:xfrm>
            <a:off x="4536141" y="1152475"/>
            <a:ext cx="4296159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000000"/>
                </a:solidFill>
              </a:rPr>
              <a:t>•  Родители </a:t>
            </a:r>
            <a:r>
              <a:rPr lang="ru" sz="1800" b="1" dirty="0">
                <a:solidFill>
                  <a:srgbClr val="000000"/>
                </a:solidFill>
              </a:rPr>
              <a:t>обязаны заботиться о здоровье, физическом, психическом, духовном и нравственном развитии своих детей.</a:t>
            </a:r>
            <a:endParaRPr sz="18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000000"/>
                </a:solidFill>
              </a:rPr>
              <a:t>•  Обязаны </a:t>
            </a:r>
            <a:r>
              <a:rPr lang="ru" sz="1800" b="1" dirty="0">
                <a:solidFill>
                  <a:srgbClr val="000000"/>
                </a:solidFill>
              </a:rPr>
              <a:t>обеспечить получение детьми основного общего образования</a:t>
            </a:r>
            <a:endParaRPr sz="18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800" b="1" dirty="0" smtClean="0">
                <a:solidFill>
                  <a:srgbClr val="000000"/>
                </a:solidFill>
              </a:rPr>
              <a:t>•</a:t>
            </a:r>
            <a:r>
              <a:rPr lang="ru" sz="1800" b="1" dirty="0">
                <a:solidFill>
                  <a:srgbClr val="000000"/>
                </a:solidFill>
              </a:rPr>
              <a:t> </a:t>
            </a:r>
            <a:r>
              <a:rPr lang="ru" sz="1800" b="1" dirty="0" smtClean="0">
                <a:solidFill>
                  <a:srgbClr val="000000"/>
                </a:solidFill>
              </a:rPr>
              <a:t> </a:t>
            </a:r>
            <a:r>
              <a:rPr lang="ru" sz="1800" b="1" dirty="0" smtClean="0">
                <a:solidFill>
                  <a:srgbClr val="000000"/>
                </a:solidFill>
              </a:rPr>
              <a:t>обязаны защищать  права </a:t>
            </a:r>
            <a:r>
              <a:rPr lang="ru" sz="1800" b="1" dirty="0">
                <a:solidFill>
                  <a:srgbClr val="000000"/>
                </a:solidFill>
              </a:rPr>
              <a:t>и </a:t>
            </a:r>
            <a:r>
              <a:rPr lang="ru" sz="1800" b="1" dirty="0" smtClean="0">
                <a:solidFill>
                  <a:srgbClr val="000000"/>
                </a:solidFill>
              </a:rPr>
              <a:t>интересы детей</a:t>
            </a:r>
            <a:endParaRPr sz="1800" b="1" dirty="0">
              <a:solidFill>
                <a:srgbClr val="000000"/>
              </a:solidFill>
            </a:endParaRPr>
          </a:p>
        </p:txBody>
      </p:sp>
      <p:sp>
        <p:nvSpPr>
          <p:cNvPr id="5" name="Google Shape;137;p25"/>
          <p:cNvSpPr txBox="1">
            <a:spLocks/>
          </p:cNvSpPr>
          <p:nvPr/>
        </p:nvSpPr>
        <p:spPr>
          <a:xfrm>
            <a:off x="311700" y="169635"/>
            <a:ext cx="8520600" cy="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100" b="1" smtClean="0"/>
              <a:t>Права и обязанности родителей</a:t>
            </a:r>
            <a:endParaRPr lang="ru-RU" sz="31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Права и обязанности детей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1800" b="1" dirty="0">
                <a:solidFill>
                  <a:schemeClr val="tx1"/>
                </a:solidFill>
              </a:rPr>
              <a:t>Право ребенка на имя, отчество и </a:t>
            </a:r>
            <a:r>
              <a:rPr lang="ru-RU" sz="1800" b="1" dirty="0" smtClean="0">
                <a:solidFill>
                  <a:schemeClr val="tx1"/>
                </a:solidFill>
              </a:rPr>
              <a:t>фамилию</a:t>
            </a:r>
          </a:p>
          <a:p>
            <a:pPr marL="139700" lvl="0" indent="0">
              <a:buNone/>
            </a:pPr>
            <a:endParaRPr lang="ru-RU" sz="1800" b="1" dirty="0">
              <a:solidFill>
                <a:schemeClr val="tx1"/>
              </a:solidFill>
            </a:endParaRPr>
          </a:p>
          <a:p>
            <a:pPr lvl="0"/>
            <a:r>
              <a:rPr lang="ru-RU" sz="1800" b="1" dirty="0">
                <a:solidFill>
                  <a:schemeClr val="tx1"/>
                </a:solidFill>
              </a:rPr>
              <a:t>Жить и воспитываться в </a:t>
            </a:r>
            <a:r>
              <a:rPr lang="ru-RU" sz="1800" b="1" dirty="0" smtClean="0">
                <a:solidFill>
                  <a:schemeClr val="tx1"/>
                </a:solidFill>
              </a:rPr>
              <a:t>семье</a:t>
            </a:r>
          </a:p>
          <a:p>
            <a:pPr lvl="0"/>
            <a:endParaRPr lang="ru-RU" sz="1800" b="1" dirty="0">
              <a:solidFill>
                <a:schemeClr val="tx1"/>
              </a:solidFill>
            </a:endParaRPr>
          </a:p>
          <a:p>
            <a:pPr lvl="0"/>
            <a:r>
              <a:rPr lang="ru-RU" sz="1800" b="1" dirty="0">
                <a:solidFill>
                  <a:schemeClr val="tx1"/>
                </a:solidFill>
              </a:rPr>
              <a:t>На общение с родителями и другими </a:t>
            </a:r>
            <a:r>
              <a:rPr lang="ru-RU" sz="1800" b="1" dirty="0" smtClean="0">
                <a:solidFill>
                  <a:schemeClr val="tx1"/>
                </a:solidFill>
              </a:rPr>
              <a:t>родственниками</a:t>
            </a:r>
          </a:p>
          <a:p>
            <a:pPr marL="139700" lvl="0" indent="0">
              <a:buNone/>
            </a:pPr>
            <a:endParaRPr lang="ru-RU" sz="1800" b="1" dirty="0">
              <a:solidFill>
                <a:schemeClr val="tx1"/>
              </a:solidFill>
            </a:endParaRPr>
          </a:p>
          <a:p>
            <a:pPr lvl="0"/>
            <a:r>
              <a:rPr lang="ru-RU" sz="1800" b="1" dirty="0">
                <a:solidFill>
                  <a:schemeClr val="tx1"/>
                </a:solidFill>
              </a:rPr>
              <a:t>На защиту своих прав и законных интересов.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sz="1800" b="1" dirty="0">
                <a:solidFill>
                  <a:schemeClr val="tx1"/>
                </a:solidFill>
              </a:rPr>
              <a:t>Выражать своё мнение (С 10 лет ребенок имеет право выражать свое мнение при решении вопросов, затрагивающих его интересы)    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marL="139700" lv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>
                <a:solidFill>
                  <a:schemeClr val="tx1"/>
                </a:solidFill>
              </a:rPr>
              <a:t>                     </a:t>
            </a:r>
          </a:p>
          <a:p>
            <a:pPr lvl="0"/>
            <a:r>
              <a:rPr lang="ru-RU" sz="1800" b="1" dirty="0">
                <a:solidFill>
                  <a:schemeClr val="tx1"/>
                </a:solidFill>
              </a:rPr>
              <a:t>Имущественные </a:t>
            </a:r>
            <a:r>
              <a:rPr lang="ru-RU" sz="1800" b="1" dirty="0" smtClean="0">
                <a:solidFill>
                  <a:schemeClr val="tx1"/>
                </a:solidFill>
              </a:rPr>
              <a:t>права</a:t>
            </a:r>
          </a:p>
          <a:p>
            <a:pPr marL="139700" lvl="0" indent="0">
              <a:buNone/>
            </a:pPr>
            <a:endParaRPr lang="ru-RU" sz="1800" b="1" dirty="0">
              <a:solidFill>
                <a:schemeClr val="tx1"/>
              </a:solidFill>
            </a:endParaRPr>
          </a:p>
          <a:p>
            <a:pPr lvl="0"/>
            <a:r>
              <a:rPr lang="ru-RU" sz="1800" b="1" dirty="0" err="1">
                <a:solidFill>
                  <a:schemeClr val="tx1"/>
                </a:solidFill>
              </a:rPr>
              <a:t>Oбязанность</a:t>
            </a:r>
            <a:r>
              <a:rPr lang="ru-RU" sz="1800" b="1" dirty="0">
                <a:solidFill>
                  <a:schemeClr val="tx1"/>
                </a:solidFill>
              </a:rPr>
              <a:t> трудоспособных детей заботиться о нетрудоспособных </a:t>
            </a:r>
            <a:r>
              <a:rPr lang="ru-RU" sz="1800" b="1" dirty="0" smtClean="0">
                <a:solidFill>
                  <a:schemeClr val="tx1"/>
                </a:solidFill>
              </a:rPr>
              <a:t>родителях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Ответ: 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44500"/>
            <a:ext cx="3838575" cy="4002088"/>
          </a:xfrm>
        </p:spPr>
        <p:txBody>
          <a:bodyPr>
            <a:normAutofit/>
          </a:bodyPr>
          <a:lstStyle/>
          <a:p>
            <a:r>
              <a:rPr lang="ru-RU" sz="1800" b="1" dirty="0"/>
              <a:t>1.Какое условие обязательно для заключения брака </a:t>
            </a:r>
            <a:r>
              <a:rPr lang="ru-RU" sz="1800" b="1" dirty="0" smtClean="0"/>
              <a:t>?</a:t>
            </a:r>
            <a:br>
              <a:rPr lang="ru-RU" sz="1800" b="1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   1) наличие у жениха и невесты  среднего  образования</a:t>
            </a:r>
            <a:br>
              <a:rPr lang="ru-RU" sz="1800" dirty="0"/>
            </a:br>
            <a:r>
              <a:rPr lang="ru-RU" sz="1800" dirty="0"/>
              <a:t>   2) призыв жениха на военную службу</a:t>
            </a:r>
            <a:br>
              <a:rPr lang="ru-RU" sz="1800" dirty="0"/>
            </a:br>
            <a:r>
              <a:rPr lang="ru-RU" sz="1800" dirty="0"/>
              <a:t>   3) наличие у жениха или невесты стабильного источника доходов</a:t>
            </a:r>
            <a:br>
              <a:rPr lang="ru-RU" sz="1800" dirty="0"/>
            </a:br>
            <a:r>
              <a:rPr lang="ru-RU" sz="1800" dirty="0"/>
              <a:t>   4) взаимное согласие жениха и невесты.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580" y="1497330"/>
            <a:ext cx="4080510" cy="270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4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8571" y="3841488"/>
            <a:ext cx="5998800" cy="6051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Ответ: 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44500"/>
            <a:ext cx="8364538" cy="4002088"/>
          </a:xfrm>
        </p:spPr>
        <p:txBody>
          <a:bodyPr>
            <a:normAutofit/>
          </a:bodyPr>
          <a:lstStyle/>
          <a:p>
            <a:r>
              <a:rPr lang="ru-RU" sz="1800" b="1" dirty="0"/>
              <a:t>2.Верны ли следующие суждения о правах и обязанностях родителей и детей</a:t>
            </a:r>
            <a:r>
              <a:rPr lang="ru-RU" sz="1800" b="1" dirty="0" smtClean="0"/>
              <a:t>?</a:t>
            </a:r>
            <a:br>
              <a:rPr lang="ru-RU" sz="1800" b="1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    А. Родитель, проживающий отдельно от ребёнка, имеет право на общение с ребёнком</a:t>
            </a:r>
            <a:br>
              <a:rPr lang="ru-RU" sz="1800" dirty="0"/>
            </a:br>
            <a:r>
              <a:rPr lang="ru-RU" sz="1800" dirty="0"/>
              <a:t>    Б. Трудоспособные совершеннолетние дети обязаны содержать своих нетрудоспособных  </a:t>
            </a:r>
            <a:r>
              <a:rPr lang="ru-RU" sz="1800" dirty="0" smtClean="0"/>
              <a:t>родителей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   1) верно только А     </a:t>
            </a:r>
            <a:r>
              <a:rPr lang="ru-RU" sz="1800" dirty="0" smtClean="0"/>
              <a:t>    3</a:t>
            </a:r>
            <a:r>
              <a:rPr lang="ru-RU" sz="1800" dirty="0"/>
              <a:t>) верны оба суждения</a:t>
            </a:r>
            <a:br>
              <a:rPr lang="ru-RU" sz="1800" dirty="0"/>
            </a:br>
            <a:r>
              <a:rPr lang="ru-RU" sz="1800" dirty="0"/>
              <a:t>   2) </a:t>
            </a:r>
            <a:r>
              <a:rPr lang="ru-RU" sz="1800" dirty="0">
                <a:solidFill>
                  <a:schemeClr val="tx1"/>
                </a:solidFill>
              </a:rPr>
              <a:t>верно</a:t>
            </a:r>
            <a:r>
              <a:rPr lang="ru-RU" sz="1800" dirty="0"/>
              <a:t> только Б    </a:t>
            </a:r>
            <a:r>
              <a:rPr lang="ru-RU" sz="1800" dirty="0" smtClean="0"/>
              <a:t>     </a:t>
            </a:r>
            <a:r>
              <a:rPr lang="ru-RU" sz="1800" dirty="0"/>
              <a:t>4) оба суждения не верны</a:t>
            </a:r>
          </a:p>
        </p:txBody>
      </p:sp>
    </p:spTree>
    <p:extLst>
      <p:ext uri="{BB962C8B-B14F-4D97-AF65-F5344CB8AC3E}">
        <p14:creationId xmlns:p14="http://schemas.microsoft.com/office/powerpoint/2010/main" val="412679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02735" y="3755446"/>
            <a:ext cx="5998800" cy="6051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Ответ: 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44500"/>
            <a:ext cx="4352925" cy="400208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3. </a:t>
            </a:r>
            <a:r>
              <a:rPr lang="ru-RU" sz="2000" b="1" dirty="0"/>
              <a:t>Супруги решили расторгнуть брак. При каком условии этот вопрос может быть решён только в суде</a:t>
            </a:r>
            <a:r>
              <a:rPr lang="ru-RU" sz="2000" b="1" dirty="0" smtClean="0"/>
              <a:t>?</a:t>
            </a:r>
            <a:br>
              <a:rPr lang="ru-RU" sz="2000" b="1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     1)  Супруги ведут совместный бизнес.</a:t>
            </a:r>
            <a:br>
              <a:rPr lang="ru-RU" sz="1800" dirty="0"/>
            </a:br>
            <a:r>
              <a:rPr lang="ru-RU" sz="1800" dirty="0"/>
              <a:t>     2)  Супруги прожили вместе более трёх лет.</a:t>
            </a:r>
            <a:br>
              <a:rPr lang="ru-RU" sz="1800" dirty="0"/>
            </a:br>
            <a:r>
              <a:rPr lang="ru-RU" sz="1800" dirty="0"/>
              <a:t>     3)  У супругов есть общие несовершеннолетние дети.</a:t>
            </a:r>
            <a:br>
              <a:rPr lang="ru-RU" sz="1800" dirty="0"/>
            </a:br>
            <a:r>
              <a:rPr lang="ru-RU" sz="1800" dirty="0"/>
              <a:t>     4)  Супруги заключали брачный договор.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040" y="1398270"/>
            <a:ext cx="4114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0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832300" cy="80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 b="1"/>
              <a:t>Мотивация к деятельности.</a:t>
            </a:r>
            <a:endParaRPr sz="3100" b="1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809700"/>
            <a:ext cx="2808000" cy="37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600" b="1" dirty="0">
                <a:solidFill>
                  <a:srgbClr val="000000"/>
                </a:solidFill>
              </a:rPr>
              <a:t>У всех людей разные жизненные ценности. Молодые люди часто думают, что счастье заключается в карьере, деньгах, друзьях или вещах. Но, как правило, в чем бы ни искал человек смысл жизни, со временем он понимает, что самая главная жизненная ценность - это семья.</a:t>
            </a:r>
            <a:endParaRPr sz="1600" b="1" dirty="0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150" y="1016927"/>
            <a:ext cx="4067175" cy="31852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00" y="4033351"/>
            <a:ext cx="5998800" cy="6051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Ответ: 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44500"/>
            <a:ext cx="3803650" cy="400208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4. </a:t>
            </a:r>
            <a:r>
              <a:rPr lang="ru-RU" sz="2000" b="1" dirty="0"/>
              <a:t>Семья переехала в другой город. Родители не торопились устроить свою 12-летнюю дочь в школу.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В </a:t>
            </a:r>
            <a:r>
              <a:rPr lang="ru-RU" sz="2000" b="1" dirty="0"/>
              <a:t>результате девочка полгода не училась. Какое право ребёнка было нарушено</a:t>
            </a:r>
            <a:r>
              <a:rPr lang="ru-RU" sz="2000" b="1" dirty="0" smtClean="0"/>
              <a:t>?</a:t>
            </a:r>
            <a:br>
              <a:rPr lang="ru-RU" sz="2000" b="1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     </a:t>
            </a:r>
            <a:r>
              <a:rPr lang="ru-RU" sz="1800" dirty="0" smtClean="0"/>
              <a:t>1) знать </a:t>
            </a:r>
            <a:r>
              <a:rPr lang="ru-RU" sz="1800" dirty="0"/>
              <a:t>своих родителей</a:t>
            </a:r>
            <a:br>
              <a:rPr lang="ru-RU" sz="1800" dirty="0"/>
            </a:br>
            <a:r>
              <a:rPr lang="ru-RU" sz="1800" dirty="0"/>
              <a:t>     2) свободно выражать свои мысли</a:t>
            </a:r>
            <a:br>
              <a:rPr lang="ru-RU" sz="1800" dirty="0"/>
            </a:br>
            <a:r>
              <a:rPr lang="ru-RU" sz="1800" dirty="0"/>
              <a:t>     3) жить и воспитываться в семье</a:t>
            </a:r>
            <a:br>
              <a:rPr lang="ru-RU" sz="1800" dirty="0"/>
            </a:br>
            <a:r>
              <a:rPr lang="ru-RU" sz="1800" dirty="0"/>
              <a:t>     4) получать образование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960" y="2068830"/>
            <a:ext cx="4652176" cy="285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4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73065" y="3188016"/>
            <a:ext cx="5998800" cy="6051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Ответ: 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44500"/>
            <a:ext cx="3597275" cy="4002088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5. </a:t>
            </a:r>
            <a:r>
              <a:rPr lang="ru-RU" sz="1800" b="1" dirty="0"/>
              <a:t>При разводе родителей суд учитывает мнение ребёнка, </a:t>
            </a:r>
            <a:r>
              <a:rPr lang="ru-RU" sz="1800" b="1" dirty="0" smtClean="0"/>
              <a:t>достигшего</a:t>
            </a:r>
            <a:br>
              <a:rPr lang="ru-RU" sz="1800" b="1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        1)  6 лет</a:t>
            </a:r>
            <a:br>
              <a:rPr lang="ru-RU" sz="1800" dirty="0"/>
            </a:br>
            <a:r>
              <a:rPr lang="ru-RU" sz="1800" dirty="0"/>
              <a:t>        2)  10 лет</a:t>
            </a:r>
            <a:br>
              <a:rPr lang="ru-RU" sz="1800" dirty="0"/>
            </a:br>
            <a:r>
              <a:rPr lang="ru-RU" sz="1800" dirty="0"/>
              <a:t>        3)  14 лет</a:t>
            </a:r>
            <a:br>
              <a:rPr lang="ru-RU" sz="1800" dirty="0"/>
            </a:br>
            <a:r>
              <a:rPr lang="ru-RU" sz="1800" dirty="0"/>
              <a:t>        4)  16 лет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060" y="1472564"/>
            <a:ext cx="4994910" cy="343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8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>
            <a:spLocks noGrp="1"/>
          </p:cNvSpPr>
          <p:nvPr>
            <p:ph type="body" idx="1"/>
          </p:nvPr>
        </p:nvSpPr>
        <p:spPr>
          <a:xfrm>
            <a:off x="107576" y="833717"/>
            <a:ext cx="4374777" cy="35948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ru-RU" sz="1800" b="1" dirty="0" smtClean="0">
                <a:solidFill>
                  <a:srgbClr val="000000"/>
                </a:solidFill>
              </a:rPr>
              <a:t>1)     Супруги</a:t>
            </a:r>
            <a:r>
              <a:rPr lang="ru-RU" sz="1800" b="1" dirty="0">
                <a:solidFill>
                  <a:srgbClr val="000000"/>
                </a:solidFill>
              </a:rPr>
              <a:t>, не имеющие несовершеннолетних детей и </a:t>
            </a:r>
            <a:r>
              <a:rPr lang="ru-RU" sz="1800" b="1" dirty="0" smtClean="0">
                <a:solidFill>
                  <a:srgbClr val="000000"/>
                </a:solidFill>
              </a:rPr>
              <a:t>не предъявляющие </a:t>
            </a:r>
            <a:r>
              <a:rPr lang="ru-RU" sz="1800" b="1" dirty="0">
                <a:solidFill>
                  <a:srgbClr val="000000"/>
                </a:solidFill>
              </a:rPr>
              <a:t>друг другу </a:t>
            </a:r>
            <a:r>
              <a:rPr lang="ru-RU" sz="1800" b="1" dirty="0" smtClean="0">
                <a:solidFill>
                  <a:srgbClr val="000000"/>
                </a:solidFill>
              </a:rPr>
              <a:t>имущественных претензий, приняли решение развестись. Должен ли </a:t>
            </a:r>
            <a:r>
              <a:rPr lang="ru-RU" sz="1800" b="1" dirty="0">
                <a:solidFill>
                  <a:srgbClr val="000000"/>
                </a:solidFill>
              </a:rPr>
              <a:t>вопрос о разводе решаться в суде</a:t>
            </a:r>
            <a:r>
              <a:rPr lang="ru-RU" sz="1800" b="1" dirty="0" smtClean="0">
                <a:solidFill>
                  <a:srgbClr val="000000"/>
                </a:solidFill>
              </a:rPr>
              <a:t>?</a:t>
            </a:r>
          </a:p>
          <a:p>
            <a:pPr marL="0" lvl="0" indent="0">
              <a:spcAft>
                <a:spcPts val="1200"/>
              </a:spcAft>
              <a:buNone/>
            </a:pPr>
            <a:endParaRPr lang="ru-RU" sz="1800" b="1" dirty="0">
              <a:solidFill>
                <a:srgbClr val="000000"/>
              </a:solidFill>
            </a:endParaRPr>
          </a:p>
          <a:p>
            <a:pPr marL="0" lvl="0" indent="0">
              <a:spcAft>
                <a:spcPts val="1200"/>
              </a:spcAft>
              <a:buNone/>
            </a:pPr>
            <a:r>
              <a:rPr lang="ru-RU" sz="1800" b="1" dirty="0" smtClean="0">
                <a:solidFill>
                  <a:srgbClr val="000000"/>
                </a:solidFill>
              </a:rPr>
              <a:t>Ответ:  согласно ст.19 СК РФ брак расторгается в органах ЗАГС</a:t>
            </a:r>
            <a:endParaRPr sz="1800" b="1" dirty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788" y="1595718"/>
            <a:ext cx="4331297" cy="3375660"/>
          </a:xfrm>
          <a:prstGeom prst="rect">
            <a:avLst/>
          </a:prstGeom>
        </p:spPr>
      </p:pic>
      <p:sp>
        <p:nvSpPr>
          <p:cNvPr id="5" name="Google Shape;164;p29"/>
          <p:cNvSpPr txBox="1">
            <a:spLocks noGrp="1"/>
          </p:cNvSpPr>
          <p:nvPr>
            <p:ph type="title"/>
          </p:nvPr>
        </p:nvSpPr>
        <p:spPr>
          <a:xfrm>
            <a:off x="678180" y="0"/>
            <a:ext cx="8161020" cy="7543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/>
              <a:t>Решение</a:t>
            </a:r>
            <a:r>
              <a:rPr lang="ru" b="1" dirty="0"/>
              <a:t> правовых задач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47446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>
            <a:spLocks noGrp="1"/>
          </p:cNvSpPr>
          <p:nvPr>
            <p:ph type="body" idx="1"/>
          </p:nvPr>
        </p:nvSpPr>
        <p:spPr>
          <a:xfrm>
            <a:off x="206188" y="184287"/>
            <a:ext cx="7153836" cy="1743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ru-RU" sz="1800" b="1" dirty="0" smtClean="0">
                <a:solidFill>
                  <a:srgbClr val="000000"/>
                </a:solidFill>
              </a:rPr>
              <a:t>2)     Алексей </a:t>
            </a:r>
            <a:r>
              <a:rPr lang="ru-RU" sz="1800" b="1" dirty="0">
                <a:solidFill>
                  <a:srgbClr val="000000"/>
                </a:solidFill>
              </a:rPr>
              <a:t>скрыл от Елены, что состоит в браке, который не расторгнут. Прожив 3 месяца, Елена узнала о тайне мужа. Какой брак будет признан недействительным: первый или второй? Почему?</a:t>
            </a:r>
            <a:endParaRPr sz="1800" b="1" dirty="0">
              <a:solidFill>
                <a:srgbClr val="0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394448" y="2061882"/>
            <a:ext cx="3585882" cy="1550895"/>
          </a:xfrm>
        </p:spPr>
        <p:txBody>
          <a:bodyPr>
            <a:normAutofit/>
          </a:bodyPr>
          <a:lstStyle/>
          <a:p>
            <a:pPr marL="13970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Ответ:  второй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324" y="1569757"/>
            <a:ext cx="4829534" cy="327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1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>
            <a:spLocks noGrp="1"/>
          </p:cNvSpPr>
          <p:nvPr>
            <p:ph type="body" idx="1"/>
          </p:nvPr>
        </p:nvSpPr>
        <p:spPr>
          <a:xfrm>
            <a:off x="171450" y="148590"/>
            <a:ext cx="6709410" cy="14401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ru-RU" sz="1800" b="1" dirty="0" smtClean="0">
                <a:solidFill>
                  <a:srgbClr val="000000"/>
                </a:solidFill>
              </a:rPr>
              <a:t>3)     Евгений </a:t>
            </a:r>
            <a:r>
              <a:rPr lang="ru-RU" sz="1800" b="1" dirty="0">
                <a:solidFill>
                  <a:srgbClr val="000000"/>
                </a:solidFill>
              </a:rPr>
              <a:t>(19 лет) и Ирина (16 лет) подали заявление о заключении брака в органы </a:t>
            </a:r>
            <a:r>
              <a:rPr lang="ru-RU" sz="1800" b="1" dirty="0" err="1">
                <a:solidFill>
                  <a:srgbClr val="000000"/>
                </a:solidFill>
              </a:rPr>
              <a:t>ЗАГСа</a:t>
            </a:r>
            <a:r>
              <a:rPr lang="ru-RU" sz="1800" b="1" dirty="0">
                <a:solidFill>
                  <a:srgbClr val="000000"/>
                </a:solidFill>
              </a:rPr>
              <a:t>. </a:t>
            </a:r>
            <a:r>
              <a:rPr lang="ru-RU" sz="1800" b="1" dirty="0" smtClean="0">
                <a:solidFill>
                  <a:srgbClr val="000000"/>
                </a:solidFill>
              </a:rPr>
              <a:t>Как </a:t>
            </a:r>
            <a:r>
              <a:rPr lang="ru-RU" sz="1800" b="1" dirty="0">
                <a:solidFill>
                  <a:srgbClr val="000000"/>
                </a:solidFill>
              </a:rPr>
              <a:t>должны поступить работники </a:t>
            </a:r>
            <a:r>
              <a:rPr lang="ru-RU" sz="1800" b="1" dirty="0" err="1">
                <a:solidFill>
                  <a:srgbClr val="000000"/>
                </a:solidFill>
              </a:rPr>
              <a:t>ЗАГСа</a:t>
            </a:r>
            <a:r>
              <a:rPr lang="ru-RU" sz="1800" b="1" dirty="0">
                <a:solidFill>
                  <a:srgbClr val="000000"/>
                </a:solidFill>
              </a:rPr>
              <a:t>?</a:t>
            </a:r>
            <a:endParaRPr sz="1800" b="1" dirty="0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155" y="1451610"/>
            <a:ext cx="4983479" cy="3348990"/>
          </a:xfrm>
          <a:prstGeom prst="rect">
            <a:avLst/>
          </a:prstGeom>
        </p:spPr>
      </p:pic>
      <p:sp>
        <p:nvSpPr>
          <p:cNvPr id="8" name="Текст 4"/>
          <p:cNvSpPr txBox="1">
            <a:spLocks/>
          </p:cNvSpPr>
          <p:nvPr/>
        </p:nvSpPr>
        <p:spPr>
          <a:xfrm>
            <a:off x="0" y="2034988"/>
            <a:ext cx="3585882" cy="1550895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/>
            <a:r>
              <a:rPr lang="ru-RU" sz="1800" b="1" dirty="0" smtClean="0">
                <a:solidFill>
                  <a:schemeClr val="tx1"/>
                </a:solidFill>
              </a:rPr>
              <a:t>Ответ:  отказать, поскольку невеста не достигла брачного возраста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8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7205" y="696913"/>
            <a:ext cx="8536465" cy="4126099"/>
          </a:xfrm>
        </p:spPr>
        <p:txBody>
          <a:bodyPr>
            <a:normAutofit fontScale="90000"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I</a:t>
            </a:r>
            <a:r>
              <a:rPr lang="ru-RU" sz="1800" dirty="0" smtClean="0">
                <a:solidFill>
                  <a:schemeClr val="tx1"/>
                </a:solidFill>
              </a:rPr>
              <a:t>.  раздел </a:t>
            </a:r>
            <a:r>
              <a:rPr lang="ru-RU" sz="1800" dirty="0">
                <a:solidFill>
                  <a:schemeClr val="tx1"/>
                </a:solidFill>
              </a:rPr>
              <a:t>2-4  Семейного кодекса РФ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II</a:t>
            </a:r>
            <a:r>
              <a:rPr lang="ru-RU" sz="1800" dirty="0" smtClean="0">
                <a:solidFill>
                  <a:schemeClr val="tx1"/>
                </a:solidFill>
              </a:rPr>
              <a:t>. решить правовые задачи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1)	Моряков и Петухова решили заключить брак, но впоследствии выяснилось, что Моряков не сможет присутствовать на церемонии бракосочетания, поскольку он – студент морского училища и в это время он будет находиться в открытом плавании. Чтобы не переносить уже согласованную с работниками ЗАГСА дату, Моряков написал доверенность на имя своего близкого друга Курочкина, в которой уполномочивал его на заключение брака с Петуховой от имени </a:t>
            </a:r>
            <a:r>
              <a:rPr lang="ru-RU" sz="1800" dirty="0" err="1">
                <a:solidFill>
                  <a:schemeClr val="tx1"/>
                </a:solidFill>
              </a:rPr>
              <a:t>Морякова</a:t>
            </a:r>
            <a:r>
              <a:rPr lang="ru-RU" sz="1800" dirty="0">
                <a:solidFill>
                  <a:schemeClr val="tx1"/>
                </a:solidFill>
              </a:rPr>
              <a:t>.  Как Вы думаете, будет ли зарегистрирован брак</a:t>
            </a:r>
            <a:r>
              <a:rPr lang="ru-RU" sz="1800" dirty="0" smtClean="0">
                <a:solidFill>
                  <a:schemeClr val="tx1"/>
                </a:solidFill>
              </a:rPr>
              <a:t>?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2)</a:t>
            </a:r>
            <a:r>
              <a:rPr lang="ru-RU" sz="1800" dirty="0">
                <a:solidFill>
                  <a:schemeClr val="tx1"/>
                </a:solidFill>
              </a:rPr>
              <a:t>	Валентину заставили под угрозой расправы зарегистрировать брак с Алексеем, которому нужна была прописка. В органах ЗАГС она высказала свое согласие на брак. Можно ли считать такой брак недействительным из – за нарушения принципа его добровольности?</a:t>
            </a:r>
          </a:p>
        </p:txBody>
      </p:sp>
      <p:sp>
        <p:nvSpPr>
          <p:cNvPr id="165" name="Google Shape;165;p29"/>
          <p:cNvSpPr txBox="1">
            <a:spLocks noGrp="1"/>
          </p:cNvSpPr>
          <p:nvPr>
            <p:ph type="body" idx="4294967295"/>
          </p:nvPr>
        </p:nvSpPr>
        <p:spPr>
          <a:xfrm>
            <a:off x="0" y="149225"/>
            <a:ext cx="8732838" cy="5476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200"/>
              </a:spcAft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Домашнее задание</a:t>
            </a:r>
            <a:endParaRPr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8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0665" y="1019642"/>
            <a:ext cx="8520600" cy="2859069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solidFill>
                  <a:schemeClr val="tx1"/>
                </a:solidFill>
              </a:rPr>
              <a:t>написать </a:t>
            </a:r>
            <a:r>
              <a:rPr lang="ru-RU" sz="2700" dirty="0">
                <a:solidFill>
                  <a:schemeClr val="tx1"/>
                </a:solidFill>
              </a:rPr>
              <a:t>эссе по </a:t>
            </a:r>
            <a:r>
              <a:rPr lang="ru-RU" sz="2700" dirty="0" smtClean="0">
                <a:solidFill>
                  <a:schemeClr val="tx1"/>
                </a:solidFill>
              </a:rPr>
              <a:t>высказываниям: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1. «Государство </a:t>
            </a:r>
            <a:r>
              <a:rPr lang="ru-RU" sz="2000" dirty="0">
                <a:solidFill>
                  <a:schemeClr val="tx1"/>
                </a:solidFill>
              </a:rPr>
              <a:t>– это большая семья, а семья – это маленькое государство,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   и держится оно на любви</a:t>
            </a:r>
            <a:r>
              <a:rPr lang="ru-RU" sz="2000" dirty="0" smtClean="0">
                <a:solidFill>
                  <a:schemeClr val="tx1"/>
                </a:solidFill>
              </a:rPr>
              <a:t>» (Конфуций).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2. «Жениться </a:t>
            </a:r>
            <a:r>
              <a:rPr lang="ru-RU" sz="2000" dirty="0">
                <a:solidFill>
                  <a:schemeClr val="tx1"/>
                </a:solidFill>
              </a:rPr>
              <a:t>– это значит наполовину уменьшить свои права и вдвое увеличить </a:t>
            </a:r>
            <a:r>
              <a:rPr lang="ru-RU" sz="2000" dirty="0" smtClean="0">
                <a:solidFill>
                  <a:schemeClr val="tx1"/>
                </a:solidFill>
              </a:rPr>
              <a:t>обязанности» </a:t>
            </a:r>
            <a:r>
              <a:rPr lang="ru-RU" sz="2000" dirty="0">
                <a:solidFill>
                  <a:schemeClr val="tx1"/>
                </a:solidFill>
              </a:rPr>
              <a:t>(</a:t>
            </a:r>
            <a:r>
              <a:rPr lang="ru-RU" sz="2000" dirty="0" err="1">
                <a:solidFill>
                  <a:schemeClr val="tx1"/>
                </a:solidFill>
              </a:rPr>
              <a:t>А.Шопенгауэр</a:t>
            </a:r>
            <a:r>
              <a:rPr lang="ru-RU" sz="2000" dirty="0">
                <a:solidFill>
                  <a:schemeClr val="tx1"/>
                </a:solidFill>
              </a:rPr>
              <a:t>).</a:t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5" name="Google Shape;165;p29"/>
          <p:cNvSpPr txBox="1">
            <a:spLocks noGrp="1"/>
          </p:cNvSpPr>
          <p:nvPr>
            <p:ph type="body" idx="4294967295"/>
          </p:nvPr>
        </p:nvSpPr>
        <p:spPr>
          <a:xfrm>
            <a:off x="0" y="149225"/>
            <a:ext cx="8732838" cy="5476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200"/>
              </a:spcAft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Творческое задание (по желанию)</a:t>
            </a:r>
            <a:endParaRPr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84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27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 dirty="0">
                <a:solidFill>
                  <a:srgbClr val="000000"/>
                </a:solidFill>
              </a:rPr>
              <a:t>СПАСИБО ЗА </a:t>
            </a:r>
            <a:r>
              <a:rPr lang="ru" sz="4800" b="1" dirty="0" smtClean="0">
                <a:solidFill>
                  <a:srgbClr val="000000"/>
                </a:solidFill>
              </a:rPr>
              <a:t>ВНИМАНИЕ</a:t>
            </a:r>
            <a:endParaRPr sz="4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832300" cy="80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 algn="ctr"/>
            <a:r>
              <a:rPr lang="ru-RU" sz="3200" dirty="0"/>
              <a:t>Рассмотрим </a:t>
            </a:r>
            <a:r>
              <a:rPr lang="ru-RU" sz="3200" dirty="0" smtClean="0"/>
              <a:t>ситуацию</a:t>
            </a:r>
            <a:endParaRPr sz="31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436" y="876254"/>
            <a:ext cx="86957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Двадцатипятилетняя </a:t>
            </a:r>
            <a:r>
              <a:rPr lang="ru-RU" dirty="0"/>
              <a:t>Елена познакомилась с Алексеем - состоятельным разведённым мужчиной 45 лет. Вскоре он предложил ей уйти с работы и стать хозяйкой в его загородном доме. Союз этой пары казался благополучным. После пяти лет совместной жизни Алексей заявил, что Елена должна покинуть его дом, так как у него появилась другая. Эта и подобные ей истории, к сожалению, не редкость в современной России. Попытаемся проанализировать ситуацию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r>
              <a:rPr lang="ru-RU" dirty="0"/>
              <a:t>- Почему такая ситуация стала возможна, почему Елена попала в такое положение?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3436" y="2543246"/>
            <a:ext cx="40238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- Можно ли назвать Елену и Алексея семьей?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719" y="2632893"/>
            <a:ext cx="3252894" cy="238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9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3999900" cy="3551150"/>
          </a:xfrm>
        </p:spPr>
        <p:txBody>
          <a:bodyPr>
            <a:normAutofit/>
          </a:bodyPr>
          <a:lstStyle/>
          <a:p>
            <a:pPr marL="139700" indent="0">
              <a:buNone/>
            </a:pPr>
            <a:r>
              <a:rPr lang="ru-RU" sz="2500" b="1" dirty="0">
                <a:solidFill>
                  <a:srgbClr val="000000"/>
                </a:solidFill>
              </a:rPr>
              <a:t>Семья</a:t>
            </a:r>
            <a:r>
              <a:rPr lang="ru-RU" sz="2500" dirty="0">
                <a:solidFill>
                  <a:srgbClr val="000000"/>
                </a:solidFill>
              </a:rPr>
              <a:t> –  основанная на браке или кровном родстве малая группа, связанная общностью быта, моральной и правовой ответственностью.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739" y="1034870"/>
            <a:ext cx="4023361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4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 dirty="0"/>
              <a:t>Тема : "Семейные правоотношения"</a:t>
            </a:r>
            <a:endParaRPr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0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/>
              <a:t>ЦЕЛЬ</a:t>
            </a:r>
            <a:endParaRPr b="1"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616449"/>
            <a:ext cx="8520600" cy="16541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Bef>
                <a:spcPts val="1200"/>
              </a:spcBef>
              <a:buNone/>
            </a:pPr>
            <a:r>
              <a:rPr lang="ru" sz="2400" b="1" dirty="0" smtClean="0">
                <a:solidFill>
                  <a:srgbClr val="000000"/>
                </a:solidFill>
              </a:rPr>
              <a:t>изучить правовые основы семейно-брачных отношений</a:t>
            </a:r>
            <a:r>
              <a:rPr lang="ru" sz="2400" b="1" dirty="0">
                <a:solidFill>
                  <a:srgbClr val="000000"/>
                </a:solidFill>
              </a:rPr>
              <a:t> </a:t>
            </a:r>
            <a:r>
              <a:rPr lang="ru" sz="2400" b="1" dirty="0" smtClean="0">
                <a:solidFill>
                  <a:srgbClr val="000000"/>
                </a:solidFill>
              </a:rPr>
              <a:t>и сформировать </a:t>
            </a:r>
            <a:r>
              <a:rPr lang="ru" sz="2400" b="1" dirty="0">
                <a:solidFill>
                  <a:srgbClr val="000000"/>
                </a:solidFill>
              </a:rPr>
              <a:t>мнение о роли семьи в </a:t>
            </a:r>
            <a:r>
              <a:rPr lang="ru" sz="2400" b="1" dirty="0" smtClean="0">
                <a:solidFill>
                  <a:srgbClr val="000000"/>
                </a:solidFill>
              </a:rPr>
              <a:t>обществе.</a:t>
            </a:r>
            <a:endParaRPr sz="2400" b="1" dirty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607" y="2270589"/>
            <a:ext cx="5383658" cy="26779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160020"/>
            <a:ext cx="8520600" cy="8575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/>
              <a:t>ЗАДАЧИ</a:t>
            </a:r>
            <a:endParaRPr b="1"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803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rgbClr val="000000"/>
                </a:solidFill>
              </a:rPr>
              <a:t>1.  раскрыть </a:t>
            </a:r>
            <a:r>
              <a:rPr lang="ru" sz="2000" b="1" dirty="0">
                <a:solidFill>
                  <a:srgbClr val="000000"/>
                </a:solidFill>
              </a:rPr>
              <a:t>порядок и </a:t>
            </a:r>
            <a:r>
              <a:rPr lang="ru" sz="2000" b="1" dirty="0" smtClean="0">
                <a:solidFill>
                  <a:srgbClr val="000000"/>
                </a:solidFill>
              </a:rPr>
              <a:t>условия </a:t>
            </a:r>
            <a:r>
              <a:rPr lang="ru" sz="2000" b="1" dirty="0">
                <a:solidFill>
                  <a:srgbClr val="000000"/>
                </a:solidFill>
              </a:rPr>
              <a:t>заключения и расторжения </a:t>
            </a:r>
            <a:r>
              <a:rPr lang="ru" sz="2000" b="1" dirty="0" smtClean="0">
                <a:solidFill>
                  <a:srgbClr val="000000"/>
                </a:solidFill>
              </a:rPr>
              <a:t>брака;</a:t>
            </a:r>
            <a:endParaRPr sz="20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000" b="1" dirty="0" smtClean="0">
                <a:solidFill>
                  <a:srgbClr val="000000"/>
                </a:solidFill>
              </a:rPr>
              <a:t>2. охарактеризовать  </a:t>
            </a:r>
            <a:r>
              <a:rPr lang="ru" sz="2000" b="1" dirty="0">
                <a:solidFill>
                  <a:srgbClr val="000000"/>
                </a:solidFill>
              </a:rPr>
              <a:t>права и обязанности супругов, родителей и детей в семье.</a:t>
            </a:r>
            <a:endParaRPr sz="2000" b="1" dirty="0">
              <a:solidFill>
                <a:srgbClr val="000000"/>
              </a:solidFill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3786200" y="-2035925"/>
            <a:ext cx="5357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750" y="1152475"/>
            <a:ext cx="4400550" cy="304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832300" cy="5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Семейные правоотношения</a:t>
            </a:r>
            <a:endParaRPr sz="2800" b="1"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414570" y="8648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800" b="1" dirty="0" smtClean="0">
                <a:solidFill>
                  <a:srgbClr val="000000"/>
                </a:solidFill>
              </a:rPr>
              <a:t>- совокупность </a:t>
            </a:r>
            <a:r>
              <a:rPr lang="ru" sz="1800" b="1" dirty="0">
                <a:solidFill>
                  <a:srgbClr val="000000"/>
                </a:solidFill>
              </a:rPr>
              <a:t>правовых норм, которые регулируют отношения между людьми в связи со вступлением в брак, созданием  семьи, рождением и воспитанием детей.</a:t>
            </a:r>
            <a:endParaRPr sz="1800" b="1" dirty="0">
              <a:solidFill>
                <a:srgbClr val="000000"/>
              </a:solidFill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7819" y="1025963"/>
            <a:ext cx="5324225" cy="3543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1151</Words>
  <Application>Microsoft Office PowerPoint</Application>
  <PresentationFormat>Экран (16:9)</PresentationFormat>
  <Paragraphs>149</Paragraphs>
  <Slides>37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Arial</vt:lpstr>
      <vt:lpstr>Simple Light</vt:lpstr>
      <vt:lpstr>Презентация PowerPoint</vt:lpstr>
      <vt:lpstr>Проверка домашнего задания</vt:lpstr>
      <vt:lpstr>Мотивация к деятельности.</vt:lpstr>
      <vt:lpstr>Рассмотрим ситуацию</vt:lpstr>
      <vt:lpstr>Презентация PowerPoint</vt:lpstr>
      <vt:lpstr>Тема : "Семейные правоотношения"</vt:lpstr>
      <vt:lpstr>ЦЕЛЬ</vt:lpstr>
      <vt:lpstr>ЗАДАЧИ</vt:lpstr>
      <vt:lpstr>Семейные правоотношения</vt:lpstr>
      <vt:lpstr>Субъекты семейных правоотношений</vt:lpstr>
      <vt:lpstr>БРАК</vt:lpstr>
      <vt:lpstr>Условия заключения брака</vt:lpstr>
      <vt:lpstr>Регистрация брака</vt:lpstr>
      <vt:lpstr>Образец заявления для заключения брака</vt:lpstr>
      <vt:lpstr>Основания для прекращения брака</vt:lpstr>
      <vt:lpstr>РАСТОРЖЕНИЕ БРАКА в органах ЗАГС</vt:lpstr>
      <vt:lpstr>РАСТОРЖЕНИЕ БРАКА В СУДЕ</vt:lpstr>
      <vt:lpstr>образец искового заявления о расторжении брака</vt:lpstr>
      <vt:lpstr>Права супругов </vt:lpstr>
      <vt:lpstr>Обязанности супругов</vt:lpstr>
      <vt:lpstr>Собственность супругов</vt:lpstr>
      <vt:lpstr>Собственность супругов</vt:lpstr>
      <vt:lpstr>Задание</vt:lpstr>
      <vt:lpstr>Брачный договор</vt:lpstr>
      <vt:lpstr>Права и обязанности родителей</vt:lpstr>
      <vt:lpstr>Права и обязанности детей</vt:lpstr>
      <vt:lpstr>1.Какое условие обязательно для заключения брака ?     1) наличие у жениха и невесты  среднего  образования    2) призыв жениха на военную службу    3) наличие у жениха или невесты стабильного источника доходов    4) взаимное согласие жениха и невесты. </vt:lpstr>
      <vt:lpstr>2.Верны ли следующие суждения о правах и обязанностях родителей и детей?      А. Родитель, проживающий отдельно от ребёнка, имеет право на общение с ребёнком     Б. Трудоспособные совершеннолетние дети обязаны содержать своих нетрудоспособных  родителей     1) верно только А         3) верны оба суждения    2) верно только Б         4) оба суждения не верны</vt:lpstr>
      <vt:lpstr>3. Супруги решили расторгнуть брак. При каком условии этот вопрос может быть решён только в суде?       1)  Супруги ведут совместный бизнес.      2)  Супруги прожили вместе более трёх лет.      3)  У супругов есть общие несовершеннолетние дети.      4)  Супруги заключали брачный договор. </vt:lpstr>
      <vt:lpstr>4. Семья переехала в другой город. Родители не торопились устроить свою 12-летнюю дочь в школу.  В результате девочка полгода не училась. Какое право ребёнка было нарушено?       1) знать своих родителей      2) свободно выражать свои мысли      3) жить и воспитываться в семье      4) получать образование </vt:lpstr>
      <vt:lpstr>5. При разводе родителей суд учитывает мнение ребёнка, достигшего          1)  6 лет         2)  10 лет         3)  14 лет         4)  16 лет </vt:lpstr>
      <vt:lpstr>Решение правовых задач</vt:lpstr>
      <vt:lpstr>Презентация PowerPoint</vt:lpstr>
      <vt:lpstr>Презентация PowerPoint</vt:lpstr>
      <vt:lpstr>I.  раздел 2-4  Семейного кодекса РФ II. решить правовые задачи   1) Моряков и Петухова решили заключить брак, но впоследствии выяснилось, что Моряков не сможет присутствовать на церемонии бракосочетания, поскольку он – студент морского училища и в это время он будет находиться в открытом плавании. Чтобы не переносить уже согласованную с работниками ЗАГСА дату, Моряков написал доверенность на имя своего близкого друга Курочкина, в которой уполномочивал его на заключение брака с Петуховой от имени Морякова.  Как Вы думаете, будет ли зарегистрирован брак?  2) Валентину заставили под угрозой расправы зарегистрировать брак с Алексеем, которому нужна была прописка. В органах ЗАГС она высказала свое согласие на брак. Можно ли считать такой брак недействительным из – за нарушения принципа его добровольности?</vt:lpstr>
      <vt:lpstr>написать эссе по высказываниям:   1. «Государство – это большая семья, а семья – это маленькое государство,        и держится оно на любви» (Конфуций).  2. «Жениться – это значит наполовину уменьшить свои права и вдвое увеличить обязанности» (А.Шопенгауэр). 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: "Семейные правоотношения"</dc:title>
  <dc:creator>Viktor</dc:creator>
  <cp:lastModifiedBy>qwqqw@dss.43ef</cp:lastModifiedBy>
  <cp:revision>106</cp:revision>
  <dcterms:modified xsi:type="dcterms:W3CDTF">2022-03-24T18:55:45Z</dcterms:modified>
</cp:coreProperties>
</file>