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70" r:id="rId3"/>
    <p:sldId id="257" r:id="rId4"/>
    <p:sldId id="271" r:id="rId5"/>
    <p:sldId id="272" r:id="rId6"/>
    <p:sldId id="260" r:id="rId7"/>
    <p:sldId id="264" r:id="rId8"/>
    <p:sldId id="262" r:id="rId9"/>
    <p:sldId id="265" r:id="rId10"/>
    <p:sldId id="266" r:id="rId11"/>
    <p:sldId id="263" r:id="rId12"/>
    <p:sldId id="273" r:id="rId13"/>
    <p:sldId id="258" r:id="rId14"/>
    <p:sldId id="269" r:id="rId15"/>
    <p:sldId id="25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Тихонова" initials="ЮТ" lastIdx="2" clrIdx="0">
    <p:extLst>
      <p:ext uri="{19B8F6BF-5375-455C-9EA6-DF929625EA0E}">
        <p15:presenceInfo xmlns:p15="http://schemas.microsoft.com/office/powerpoint/2012/main" userId="41fdac31ca3212a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870E"/>
    <a:srgbClr val="DDF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4D45A1-60E6-467A-9C1B-7712C0364FE7}" v="20" dt="2022-05-25T13:02:13.656"/>
    <p1510:client id="{1711556F-7642-4007-8748-4C013BE5FA7D}" v="25" dt="2022-05-26T10:24:31.6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0" autoAdjust="0"/>
    <p:restoredTop sz="94660" autoAdjust="0"/>
  </p:normalViewPr>
  <p:slideViewPr>
    <p:cSldViewPr snapToGrid="0">
      <p:cViewPr varScale="1">
        <p:scale>
          <a:sx n="83" d="100"/>
          <a:sy n="83" d="100"/>
        </p:scale>
        <p:origin x="131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Тихонова Юлия" userId="41fdac31ca3212a1" providerId="Windows Live" clId="Web-{1711556F-7642-4007-8748-4C013BE5FA7D}"/>
    <pc:docChg chg="modSld">
      <pc:chgData name="Тихонова Юлия" userId="41fdac31ca3212a1" providerId="Windows Live" clId="Web-{1711556F-7642-4007-8748-4C013BE5FA7D}" dt="2022-05-26T10:24:31.641" v="18" actId="1076"/>
      <pc:docMkLst>
        <pc:docMk/>
      </pc:docMkLst>
      <pc:sldChg chg="modSp">
        <pc:chgData name="Тихонова Юлия" userId="41fdac31ca3212a1" providerId="Windows Live" clId="Web-{1711556F-7642-4007-8748-4C013BE5FA7D}" dt="2022-05-26T10:19:36.654" v="16" actId="1076"/>
        <pc:sldMkLst>
          <pc:docMk/>
          <pc:sldMk cId="1898246033" sldId="257"/>
        </pc:sldMkLst>
        <pc:spChg chg="mod">
          <ac:chgData name="Тихонова Юлия" userId="41fdac31ca3212a1" providerId="Windows Live" clId="Web-{1711556F-7642-4007-8748-4C013BE5FA7D}" dt="2022-05-26T10:19:23.107" v="12" actId="14100"/>
          <ac:spMkLst>
            <pc:docMk/>
            <pc:sldMk cId="1898246033" sldId="257"/>
            <ac:spMk id="9" creationId="{00000000-0000-0000-0000-000000000000}"/>
          </ac:spMkLst>
        </pc:spChg>
        <pc:spChg chg="mod">
          <ac:chgData name="Тихонова Юлия" userId="41fdac31ca3212a1" providerId="Windows Live" clId="Web-{1711556F-7642-4007-8748-4C013BE5FA7D}" dt="2022-05-26T10:19:15.247" v="10" actId="14100"/>
          <ac:spMkLst>
            <pc:docMk/>
            <pc:sldMk cId="1898246033" sldId="257"/>
            <ac:spMk id="10" creationId="{00000000-0000-0000-0000-000000000000}"/>
          </ac:spMkLst>
        </pc:spChg>
        <pc:spChg chg="mod">
          <ac:chgData name="Тихонова Юлия" userId="41fdac31ca3212a1" providerId="Windows Live" clId="Web-{1711556F-7642-4007-8748-4C013BE5FA7D}" dt="2022-05-26T10:19:33.358" v="15" actId="1076"/>
          <ac:spMkLst>
            <pc:docMk/>
            <pc:sldMk cId="1898246033" sldId="257"/>
            <ac:spMk id="11" creationId="{00000000-0000-0000-0000-000000000000}"/>
          </ac:spMkLst>
        </pc:spChg>
        <pc:spChg chg="mod">
          <ac:chgData name="Тихонова Юлия" userId="41fdac31ca3212a1" providerId="Windows Live" clId="Web-{1711556F-7642-4007-8748-4C013BE5FA7D}" dt="2022-05-26T10:19:36.654" v="16" actId="1076"/>
          <ac:spMkLst>
            <pc:docMk/>
            <pc:sldMk cId="1898246033" sldId="257"/>
            <ac:spMk id="12" creationId="{00000000-0000-0000-0000-000000000000}"/>
          </ac:spMkLst>
        </pc:spChg>
      </pc:sldChg>
      <pc:sldChg chg="modSp">
        <pc:chgData name="Тихонова Юлия" userId="41fdac31ca3212a1" providerId="Windows Live" clId="Web-{1711556F-7642-4007-8748-4C013BE5FA7D}" dt="2022-05-26T10:24:31.641" v="18" actId="1076"/>
        <pc:sldMkLst>
          <pc:docMk/>
          <pc:sldMk cId="2089778783" sldId="272"/>
        </pc:sldMkLst>
        <pc:spChg chg="mod">
          <ac:chgData name="Тихонова Юлия" userId="41fdac31ca3212a1" providerId="Windows Live" clId="Web-{1711556F-7642-4007-8748-4C013BE5FA7D}" dt="2022-05-26T10:24:31.641" v="18" actId="1076"/>
          <ac:spMkLst>
            <pc:docMk/>
            <pc:sldMk cId="2089778783" sldId="272"/>
            <ac:spMk id="4" creationId="{00000000-0000-0000-0000-000000000000}"/>
          </ac:spMkLst>
        </pc:spChg>
      </pc:sldChg>
    </pc:docChg>
  </pc:docChgLst>
  <pc:docChgLst>
    <pc:chgData name="Тихонова Юлия" userId="41fdac31ca3212a1" providerId="Windows Live" clId="Web-{0B4D45A1-60E6-467A-9C1B-7712C0364FE7}"/>
    <pc:docChg chg="modSld">
      <pc:chgData name="Тихонова Юлия" userId="41fdac31ca3212a1" providerId="Windows Live" clId="Web-{0B4D45A1-60E6-467A-9C1B-7712C0364FE7}" dt="2022-05-25T13:02:13.656" v="17"/>
      <pc:docMkLst>
        <pc:docMk/>
      </pc:docMkLst>
      <pc:sldChg chg="addSp delSp modSp">
        <pc:chgData name="Тихонова Юлия" userId="41fdac31ca3212a1" providerId="Windows Live" clId="Web-{0B4D45A1-60E6-467A-9C1B-7712C0364FE7}" dt="2022-05-25T13:02:13.656" v="17"/>
        <pc:sldMkLst>
          <pc:docMk/>
          <pc:sldMk cId="2944031546" sldId="262"/>
        </pc:sldMkLst>
        <pc:spChg chg="mod">
          <ac:chgData name="Тихонова Юлия" userId="41fdac31ca3212a1" providerId="Windows Live" clId="Web-{0B4D45A1-60E6-467A-9C1B-7712C0364FE7}" dt="2022-05-25T13:01:07.576" v="6" actId="1076"/>
          <ac:spMkLst>
            <pc:docMk/>
            <pc:sldMk cId="2944031546" sldId="262"/>
            <ac:spMk id="2" creationId="{00000000-0000-0000-0000-000000000000}"/>
          </ac:spMkLst>
        </pc:spChg>
        <pc:spChg chg="add del">
          <ac:chgData name="Тихонова Юлия" userId="41fdac31ca3212a1" providerId="Windows Live" clId="Web-{0B4D45A1-60E6-467A-9C1B-7712C0364FE7}" dt="2022-05-25T13:01:47.155" v="14"/>
          <ac:spMkLst>
            <pc:docMk/>
            <pc:sldMk cId="2944031546" sldId="262"/>
            <ac:spMk id="3" creationId="{3D3CB6E0-04EE-10B5-5748-41E338B5F3F6}"/>
          </ac:spMkLst>
        </pc:spChg>
        <pc:spChg chg="mod">
          <ac:chgData name="Тихонова Юлия" userId="41fdac31ca3212a1" providerId="Windows Live" clId="Web-{0B4D45A1-60E6-467A-9C1B-7712C0364FE7}" dt="2022-05-25T13:00:50.810" v="2" actId="1076"/>
          <ac:spMkLst>
            <pc:docMk/>
            <pc:sldMk cId="2944031546" sldId="262"/>
            <ac:spMk id="5" creationId="{00000000-0000-0000-0000-000000000000}"/>
          </ac:spMkLst>
        </pc:spChg>
        <pc:spChg chg="add del mod">
          <ac:chgData name="Тихонова Юлия" userId="41fdac31ca3212a1" providerId="Windows Live" clId="Web-{0B4D45A1-60E6-467A-9C1B-7712C0364FE7}" dt="2022-05-25T13:01:43.858" v="12"/>
          <ac:spMkLst>
            <pc:docMk/>
            <pc:sldMk cId="2944031546" sldId="262"/>
            <ac:spMk id="6" creationId="{6C0C0F67-2B5C-077C-6F2D-1946E0D6E065}"/>
          </ac:spMkLst>
        </pc:spChg>
        <pc:spChg chg="add del">
          <ac:chgData name="Тихонова Юлия" userId="41fdac31ca3212a1" providerId="Windows Live" clId="Web-{0B4D45A1-60E6-467A-9C1B-7712C0364FE7}" dt="2022-05-25T13:01:41.327" v="10"/>
          <ac:spMkLst>
            <pc:docMk/>
            <pc:sldMk cId="2944031546" sldId="262"/>
            <ac:spMk id="9" creationId="{667CAA55-9672-F89F-EA6B-B1EB0754A81A}"/>
          </ac:spMkLst>
        </pc:spChg>
        <pc:spChg chg="add del">
          <ac:chgData name="Тихонова Юлия" userId="41fdac31ca3212a1" providerId="Windows Live" clId="Web-{0B4D45A1-60E6-467A-9C1B-7712C0364FE7}" dt="2022-05-25T13:01:45.218" v="13"/>
          <ac:spMkLst>
            <pc:docMk/>
            <pc:sldMk cId="2944031546" sldId="262"/>
            <ac:spMk id="11" creationId="{9C7EE80F-A33C-E625-CA4D-348D7AA60D5A}"/>
          </ac:spMkLst>
        </pc:spChg>
        <pc:spChg chg="add del">
          <ac:chgData name="Тихонова Юлия" userId="41fdac31ca3212a1" providerId="Windows Live" clId="Web-{0B4D45A1-60E6-467A-9C1B-7712C0364FE7}" dt="2022-05-25T13:01:49.905" v="15"/>
          <ac:spMkLst>
            <pc:docMk/>
            <pc:sldMk cId="2944031546" sldId="262"/>
            <ac:spMk id="13" creationId="{94A9A24C-DCCD-350C-EB6B-D5F4EF15583A}"/>
          </ac:spMkLst>
        </pc:spChg>
        <pc:spChg chg="add del">
          <ac:chgData name="Тихонова Юлия" userId="41fdac31ca3212a1" providerId="Windows Live" clId="Web-{0B4D45A1-60E6-467A-9C1B-7712C0364FE7}" dt="2022-05-25T13:02:13.656" v="17"/>
          <ac:spMkLst>
            <pc:docMk/>
            <pc:sldMk cId="2944031546" sldId="262"/>
            <ac:spMk id="18" creationId="{C2CB4A26-CCE5-571E-246F-416BF1AB42BF}"/>
          </ac:spMkLst>
        </pc:spChg>
      </pc:sldChg>
    </pc:docChg>
  </pc:docChgLst>
  <pc:docChgLst>
    <pc:chgData name="Юлия Тихонова" userId="41fdac31ca3212a1" providerId="LiveId" clId="{023FF9EB-8205-7342-8E6B-918C5A39284B}"/>
    <pc:docChg chg="modSld">
      <pc:chgData name="Юлия Тихонова" userId="41fdac31ca3212a1" providerId="LiveId" clId="{023FF9EB-8205-7342-8E6B-918C5A39284B}" dt="2021-11-30T04:22:19.956" v="42" actId="20577"/>
      <pc:docMkLst>
        <pc:docMk/>
      </pc:docMkLst>
      <pc:sldChg chg="modSp">
        <pc:chgData name="Юлия Тихонова" userId="41fdac31ca3212a1" providerId="LiveId" clId="{023FF9EB-8205-7342-8E6B-918C5A39284B}" dt="2021-11-30T04:22:19.956" v="42" actId="20577"/>
        <pc:sldMkLst>
          <pc:docMk/>
          <pc:sldMk cId="884908604" sldId="270"/>
        </pc:sldMkLst>
        <pc:spChg chg="mod">
          <ac:chgData name="Юлия Тихонова" userId="41fdac31ca3212a1" providerId="LiveId" clId="{023FF9EB-8205-7342-8E6B-918C5A39284B}" dt="2021-11-30T04:22:19.956" v="42" actId="20577"/>
          <ac:spMkLst>
            <pc:docMk/>
            <pc:sldMk cId="884908604" sldId="270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8F826-5A48-403B-B099-EB9D4FA5248D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72E31-E098-4C0C-8ED4-C0A20000C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317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72E31-E098-4C0C-8ED4-C0A20000C86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313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72E31-E098-4C0C-8ED4-C0A20000C86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036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72E31-E098-4C0C-8ED4-C0A20000C86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063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72E31-E098-4C0C-8ED4-C0A20000C86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744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6D79CA-D55A-475C-A27F-20CEA6BCCCE6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42EB5F-64D5-48C3-9205-3A74877F20F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77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79CA-D55A-475C-A27F-20CEA6BCCCE6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EB5F-64D5-48C3-9205-3A74877F2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068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79CA-D55A-475C-A27F-20CEA6BCCCE6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EB5F-64D5-48C3-9205-3A74877F2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982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79CA-D55A-475C-A27F-20CEA6BCCCE6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EB5F-64D5-48C3-9205-3A74877F2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194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79CA-D55A-475C-A27F-20CEA6BCCCE6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EB5F-64D5-48C3-9205-3A74877F20F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13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79CA-D55A-475C-A27F-20CEA6BCCCE6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EB5F-64D5-48C3-9205-3A74877F2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01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79CA-D55A-475C-A27F-20CEA6BCCCE6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EB5F-64D5-48C3-9205-3A74877F2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27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79CA-D55A-475C-A27F-20CEA6BCCCE6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EB5F-64D5-48C3-9205-3A74877F2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3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79CA-D55A-475C-A27F-20CEA6BCCCE6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EB5F-64D5-48C3-9205-3A74877F2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70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79CA-D55A-475C-A27F-20CEA6BCCCE6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EB5F-64D5-48C3-9205-3A74877F2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683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79CA-D55A-475C-A27F-20CEA6BCCCE6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EB5F-64D5-48C3-9205-3A74877F2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117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366D79CA-D55A-475C-A27F-20CEA6BCCCE6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9A42EB5F-64D5-48C3-9205-3A74877F2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69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mp"/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968" y="372549"/>
            <a:ext cx="8669216" cy="1338138"/>
          </a:xfrm>
        </p:spPr>
        <p:txBody>
          <a:bodyPr>
            <a:normAutofit/>
          </a:bodyPr>
          <a:lstStyle/>
          <a:p>
            <a:r>
              <a:rPr lang="ru-RU" sz="4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Тема: Упрощение логических выражений.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06113" y="4515885"/>
            <a:ext cx="4036925" cy="1241822"/>
          </a:xfrm>
        </p:spPr>
        <p:txBody>
          <a:bodyPr>
            <a:noAutofit/>
          </a:bodyPr>
          <a:lstStyle/>
          <a:p>
            <a:pPr algn="r"/>
            <a:r>
              <a:rPr lang="ru-RU" b="1" dirty="0"/>
              <a:t>Подготовила преподаватель </a:t>
            </a:r>
          </a:p>
          <a:p>
            <a:pPr algn="r"/>
            <a:r>
              <a:rPr lang="ru-RU" b="1" dirty="0"/>
              <a:t>ГБПОУ МО «Колледж «Подмосковье»</a:t>
            </a:r>
          </a:p>
          <a:p>
            <a:pPr algn="r"/>
            <a:r>
              <a:rPr lang="ru-RU" b="1" dirty="0"/>
              <a:t>Тихонова Юлия Владимировна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</a:extLst>
          </a:blip>
          <a:srcRect l="1718" t="47493" r="29568" b="21326"/>
          <a:stretch/>
        </p:blipFill>
        <p:spPr>
          <a:xfrm>
            <a:off x="768194" y="1987778"/>
            <a:ext cx="7534763" cy="2937089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</p:spTree>
    <p:extLst>
      <p:ext uri="{BB962C8B-B14F-4D97-AF65-F5344CB8AC3E}">
        <p14:creationId xmlns:p14="http://schemas.microsoft.com/office/powerpoint/2010/main" val="3139260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12434" y="203201"/>
            <a:ext cx="8562109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a_AlbionicExp" panose="020B0905060703020204" pitchFamily="34" charset="-52"/>
              </a:rPr>
              <a:t>Рассмотрим некоторые 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полезные приемы</a:t>
            </a:r>
            <a:r>
              <a:rPr lang="ru-RU" sz="2800" dirty="0">
                <a:latin typeface="a_AlbionicExp" panose="020B0905060703020204" pitchFamily="34" charset="-52"/>
              </a:rPr>
              <a:t>, которые иногда используются при упрощении логических формул.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2433" y="1759615"/>
            <a:ext cx="85621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№ 4.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 Упростим выражение: 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(¬A∨(B∨C))&amp;((¬A∨B)∨¬C).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433" y="2329001"/>
            <a:ext cx="3873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(¬A+B+C)⋅(¬A+B+¬C)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433" y="2957910"/>
            <a:ext cx="8792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</a:rPr>
              <a:t>Заменим для удобства </a:t>
            </a:r>
            <a:r>
              <a:rPr lang="en-US" sz="2800" b="1" dirty="0">
                <a:solidFill>
                  <a:srgbClr val="00B050"/>
                </a:solidFill>
              </a:rPr>
              <a:t>¬A+B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dirty="0">
                <a:solidFill>
                  <a:srgbClr val="000000"/>
                </a:solidFill>
              </a:rPr>
              <a:t>на переменную </a:t>
            </a:r>
            <a:r>
              <a:rPr lang="ru-RU" sz="2800" b="1" dirty="0">
                <a:solidFill>
                  <a:srgbClr val="00B050"/>
                </a:solidFill>
              </a:rPr>
              <a:t>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2433" y="3690538"/>
            <a:ext cx="2491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(</a:t>
            </a:r>
            <a:r>
              <a:rPr lang="ru-RU" sz="2800" dirty="0">
                <a:solidFill>
                  <a:srgbClr val="000000"/>
                </a:solidFill>
              </a:rPr>
              <a:t>Х</a:t>
            </a:r>
            <a:r>
              <a:rPr lang="en-US" sz="2800" dirty="0">
                <a:solidFill>
                  <a:srgbClr val="000000"/>
                </a:solidFill>
              </a:rPr>
              <a:t>+C)⋅(</a:t>
            </a:r>
            <a:r>
              <a:rPr lang="ru-RU" sz="2800" dirty="0">
                <a:solidFill>
                  <a:srgbClr val="000000"/>
                </a:solidFill>
              </a:rPr>
              <a:t>Х</a:t>
            </a:r>
            <a:r>
              <a:rPr lang="en-US" sz="2800" dirty="0">
                <a:solidFill>
                  <a:srgbClr val="000000"/>
                </a:solidFill>
              </a:rPr>
              <a:t>+¬C)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563979" y="3760161"/>
            <a:ext cx="5775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</a:rPr>
              <a:t>= </a:t>
            </a:r>
            <a:r>
              <a:rPr lang="ru-RU" sz="2800" b="1" dirty="0">
                <a:solidFill>
                  <a:srgbClr val="00B050"/>
                </a:solidFill>
              </a:rPr>
              <a:t>Х </a:t>
            </a:r>
            <a:r>
              <a:rPr lang="en-US" sz="2800" b="1" dirty="0">
                <a:solidFill>
                  <a:srgbClr val="00B050"/>
                </a:solidFill>
              </a:rPr>
              <a:t>⋅</a:t>
            </a:r>
            <a:r>
              <a:rPr lang="ru-RU" sz="2800" b="1" dirty="0">
                <a:solidFill>
                  <a:srgbClr val="00B050"/>
                </a:solidFill>
              </a:rPr>
              <a:t> Х </a:t>
            </a:r>
            <a:r>
              <a:rPr lang="ru-RU" sz="2800" dirty="0">
                <a:solidFill>
                  <a:srgbClr val="000000"/>
                </a:solidFill>
              </a:rPr>
              <a:t>+ Х </a:t>
            </a:r>
            <a:r>
              <a:rPr lang="en-US" sz="2800" dirty="0">
                <a:solidFill>
                  <a:srgbClr val="000000"/>
                </a:solidFill>
              </a:rPr>
              <a:t>⋅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¬</a:t>
            </a:r>
            <a:r>
              <a:rPr lang="ru-RU" sz="2800" dirty="0">
                <a:solidFill>
                  <a:srgbClr val="000000"/>
                </a:solidFill>
              </a:rPr>
              <a:t>С + С </a:t>
            </a:r>
            <a:r>
              <a:rPr lang="en-US" sz="2800" dirty="0">
                <a:solidFill>
                  <a:srgbClr val="000000"/>
                </a:solidFill>
              </a:rPr>
              <a:t>⋅</a:t>
            </a:r>
            <a:r>
              <a:rPr lang="ru-RU" sz="2800" dirty="0">
                <a:solidFill>
                  <a:srgbClr val="000000"/>
                </a:solidFill>
              </a:rPr>
              <a:t> Х + </a:t>
            </a:r>
            <a:r>
              <a:rPr lang="ru-RU" sz="2800" b="1" dirty="0">
                <a:solidFill>
                  <a:srgbClr val="00B050"/>
                </a:solidFill>
              </a:rPr>
              <a:t>С </a:t>
            </a:r>
            <a:r>
              <a:rPr lang="en-US" sz="2800" b="1" dirty="0">
                <a:solidFill>
                  <a:srgbClr val="00B050"/>
                </a:solidFill>
              </a:rPr>
              <a:t>⋅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>
                <a:solidFill>
                  <a:srgbClr val="00B050"/>
                </a:solidFill>
              </a:rPr>
              <a:t>¬</a:t>
            </a:r>
            <a:r>
              <a:rPr lang="ru-RU" sz="2800" b="1" dirty="0">
                <a:solidFill>
                  <a:srgbClr val="00B050"/>
                </a:solidFill>
              </a:rPr>
              <a:t>С </a:t>
            </a:r>
            <a:r>
              <a:rPr lang="ru-RU" sz="2800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433" y="4425760"/>
            <a:ext cx="4046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</a:rPr>
              <a:t>= </a:t>
            </a:r>
            <a:r>
              <a:rPr lang="ru-RU" sz="2800" b="1" u="sng" dirty="0">
                <a:solidFill>
                  <a:srgbClr val="7030A0"/>
                </a:solidFill>
              </a:rPr>
              <a:t>Х + Х </a:t>
            </a:r>
            <a:r>
              <a:rPr lang="en-US" sz="2800" b="1" u="sng" dirty="0">
                <a:solidFill>
                  <a:srgbClr val="7030A0"/>
                </a:solidFill>
              </a:rPr>
              <a:t>⋅</a:t>
            </a:r>
            <a:r>
              <a:rPr lang="ru-RU" sz="2800" b="1" u="sng" dirty="0">
                <a:solidFill>
                  <a:srgbClr val="7030A0"/>
                </a:solidFill>
              </a:rPr>
              <a:t> </a:t>
            </a:r>
            <a:r>
              <a:rPr lang="en-US" sz="2800" b="1" u="sng" dirty="0">
                <a:solidFill>
                  <a:srgbClr val="7030A0"/>
                </a:solidFill>
              </a:rPr>
              <a:t>¬</a:t>
            </a:r>
            <a:r>
              <a:rPr lang="ru-RU" sz="2800" b="1" u="sng" dirty="0">
                <a:solidFill>
                  <a:srgbClr val="7030A0"/>
                </a:solidFill>
              </a:rPr>
              <a:t>С </a:t>
            </a:r>
            <a:r>
              <a:rPr lang="ru-RU" sz="2800" dirty="0">
                <a:solidFill>
                  <a:srgbClr val="000000"/>
                </a:solidFill>
              </a:rPr>
              <a:t>+ С </a:t>
            </a:r>
            <a:r>
              <a:rPr lang="en-US" sz="2800" dirty="0">
                <a:solidFill>
                  <a:srgbClr val="000000"/>
                </a:solidFill>
              </a:rPr>
              <a:t>⋅</a:t>
            </a:r>
            <a:r>
              <a:rPr lang="ru-RU" sz="2800" dirty="0">
                <a:solidFill>
                  <a:srgbClr val="000000"/>
                </a:solidFill>
              </a:rPr>
              <a:t> Х + 0</a:t>
            </a:r>
          </a:p>
        </p:txBody>
      </p:sp>
      <p:sp>
        <p:nvSpPr>
          <p:cNvPr id="9" name="Выноска 1 (граница и черта) 8"/>
          <p:cNvSpPr/>
          <p:nvPr/>
        </p:nvSpPr>
        <p:spPr>
          <a:xfrm>
            <a:off x="2514137" y="3133630"/>
            <a:ext cx="2770909" cy="1116316"/>
          </a:xfrm>
          <a:prstGeom prst="accent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Закон поглощения:</a:t>
            </a:r>
          </a:p>
          <a:p>
            <a:pPr algn="ctr"/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 ⋅ (А + В) = А</a:t>
            </a:r>
          </a:p>
          <a:p>
            <a:pPr algn="ctr"/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 + А ⋅ В = 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39731" y="4425760"/>
            <a:ext cx="2624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</a:rPr>
              <a:t>= </a:t>
            </a:r>
            <a:r>
              <a:rPr lang="ru-RU" sz="2800" b="1" dirty="0">
                <a:solidFill>
                  <a:srgbClr val="00B050"/>
                </a:solidFill>
              </a:rPr>
              <a:t>Х + С </a:t>
            </a:r>
            <a:r>
              <a:rPr lang="en-US" sz="2800" b="1" dirty="0">
                <a:solidFill>
                  <a:srgbClr val="00B050"/>
                </a:solidFill>
              </a:rPr>
              <a:t>⋅</a:t>
            </a:r>
            <a:r>
              <a:rPr lang="ru-RU" sz="2800" b="1" dirty="0">
                <a:solidFill>
                  <a:srgbClr val="00B050"/>
                </a:solidFill>
              </a:rPr>
              <a:t> Х </a:t>
            </a:r>
            <a:r>
              <a:rPr lang="ru-RU" sz="2800" dirty="0">
                <a:solidFill>
                  <a:srgbClr val="000000"/>
                </a:solidFill>
              </a:rPr>
              <a:t>= 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2433" y="5083413"/>
            <a:ext cx="1749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Х = </a:t>
            </a:r>
            <a:r>
              <a:rPr lang="en-US" sz="2800" b="1" dirty="0">
                <a:solidFill>
                  <a:srgbClr val="00B050"/>
                </a:solidFill>
              </a:rPr>
              <a:t>¬A+B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12433" y="5806688"/>
            <a:ext cx="7374319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-Bold"/>
              </a:rPr>
              <a:t>Ответ:</a:t>
            </a:r>
            <a:r>
              <a:rPr kumimoji="0" lang="ru-RU" altLang="ru-RU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 </a:t>
            </a:r>
            <a:r>
              <a:rPr kumimoji="0" lang="ru-RU" altLang="ru-RU" sz="3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</a:rPr>
              <a:t>(¬</a:t>
            </a:r>
            <a:r>
              <a:rPr kumimoji="0" lang="ru-RU" altLang="ru-RU" sz="3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thJax_Math-italic"/>
              </a:rPr>
              <a:t>A</a:t>
            </a:r>
            <a:r>
              <a:rPr kumimoji="0" lang="ru-RU" altLang="ru-RU" sz="3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</a:rPr>
              <a:t>∨(</a:t>
            </a:r>
            <a:r>
              <a:rPr kumimoji="0" lang="ru-RU" altLang="ru-RU" sz="3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thJax_Math-italic"/>
              </a:rPr>
              <a:t>B</a:t>
            </a:r>
            <a:r>
              <a:rPr kumimoji="0" lang="ru-RU" altLang="ru-RU" sz="3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</a:rPr>
              <a:t>∨</a:t>
            </a:r>
            <a:r>
              <a:rPr kumimoji="0" lang="ru-RU" altLang="ru-RU" sz="3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thJax_Math-italic"/>
              </a:rPr>
              <a:t>C</a:t>
            </a:r>
            <a:r>
              <a:rPr kumimoji="0" lang="ru-RU" altLang="ru-RU" sz="3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</a:rPr>
              <a:t>))&amp;((¬</a:t>
            </a:r>
            <a:r>
              <a:rPr kumimoji="0" lang="ru-RU" altLang="ru-RU" sz="3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thJax_Math-italic"/>
              </a:rPr>
              <a:t>A</a:t>
            </a:r>
            <a:r>
              <a:rPr kumimoji="0" lang="ru-RU" altLang="ru-RU" sz="3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</a:rPr>
              <a:t>∨</a:t>
            </a:r>
            <a:r>
              <a:rPr kumimoji="0" lang="ru-RU" altLang="ru-RU" sz="3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thJax_Math-italic"/>
              </a:rPr>
              <a:t>B</a:t>
            </a:r>
            <a:r>
              <a:rPr kumimoji="0" lang="ru-RU" altLang="ru-RU" sz="3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</a:rPr>
              <a:t>)∨¬</a:t>
            </a:r>
            <a:r>
              <a:rPr kumimoji="0" lang="ru-RU" altLang="ru-RU" sz="3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thJax_Math-italic"/>
              </a:rPr>
              <a:t>C</a:t>
            </a:r>
            <a:r>
              <a:rPr kumimoji="0" lang="ru-RU" altLang="ru-RU" sz="3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</a:rPr>
              <a:t>)=¬</a:t>
            </a:r>
            <a:r>
              <a:rPr kumimoji="0" lang="ru-RU" altLang="ru-RU" sz="3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thJax_Math-italic"/>
              </a:rPr>
              <a:t>A</a:t>
            </a:r>
            <a:r>
              <a:rPr kumimoji="0" lang="ru-RU" altLang="ru-RU" sz="3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</a:rPr>
              <a:t>∨</a:t>
            </a:r>
            <a:r>
              <a:rPr kumimoji="0" lang="ru-RU" altLang="ru-RU" sz="3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thJax_Math-italic"/>
              </a:rPr>
              <a:t>B</a:t>
            </a:r>
            <a:r>
              <a:rPr kumimoji="0" lang="ru-RU" altLang="ru-RU" sz="3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</a:rPr>
              <a:t>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37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6" grpId="0"/>
      <p:bldP spid="7" grpId="0"/>
      <p:bldP spid="8" grpId="0"/>
      <p:bldP spid="9" grpId="0" animBg="1"/>
      <p:bldP spid="9" grpId="1" animBg="1"/>
      <p:bldP spid="10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6328" y="1232960"/>
            <a:ext cx="67333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№ 5.</a:t>
            </a:r>
            <a:r>
              <a:rPr kumimoji="0" lang="ru-RU" altLang="ru-RU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 Упростим выражение: 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¬(A∨B)&amp;A.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6328" y="1777791"/>
            <a:ext cx="1726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>
                <a:solidFill>
                  <a:srgbClr val="7030A0"/>
                </a:solidFill>
              </a:rPr>
              <a:t>¬(A+B)</a:t>
            </a:r>
            <a:r>
              <a:rPr lang="en-US" sz="2800" dirty="0">
                <a:solidFill>
                  <a:srgbClr val="000000"/>
                </a:solidFill>
              </a:rPr>
              <a:t>⋅A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20719" y="1777791"/>
            <a:ext cx="1779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=¬A⋅¬B⋅A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94833" y="1768300"/>
            <a:ext cx="1978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¬A⋅A⋅¬B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34764" y="1777791"/>
            <a:ext cx="6014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</a:rPr>
              <a:t>=0</a:t>
            </a:r>
            <a:endParaRPr lang="ru-RU" sz="28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86328" y="2377362"/>
            <a:ext cx="4685485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100" dirty="0">
                <a:solidFill>
                  <a:srgbClr val="000000"/>
                </a:solidFill>
                <a:latin typeface="MathJax_Main"/>
              </a:rPr>
              <a:t>Ответ: ¬(A∨B)&amp;A=0. 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95999" y="3044306"/>
            <a:ext cx="80818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№ 6.</a:t>
            </a:r>
            <a:r>
              <a:rPr kumimoji="0" lang="ru-RU" altLang="ru-RU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 Упростим выражение: 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¬A∨¬(A&amp;B&amp;¬B).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5490" y="82426"/>
            <a:ext cx="8857673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a_AlbionicExp" panose="020B0905060703020204" pitchFamily="34" charset="-52"/>
              </a:rPr>
              <a:t>Рассмотрим примеры применения 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закона де Моргана</a:t>
            </a:r>
            <a:r>
              <a:rPr lang="ru-RU" sz="2800" dirty="0">
                <a:latin typeface="a_AlbionicExp" panose="020B0905060703020204" pitchFamily="34" charset="-52"/>
              </a:rPr>
              <a:t>, при упрощении логических формул.</a:t>
            </a:r>
          </a:p>
        </p:txBody>
      </p:sp>
      <p:sp>
        <p:nvSpPr>
          <p:cNvPr id="2" name="Выноска 1 (граница и черта) 1"/>
          <p:cNvSpPr/>
          <p:nvPr/>
        </p:nvSpPr>
        <p:spPr>
          <a:xfrm>
            <a:off x="2575603" y="585047"/>
            <a:ext cx="3172230" cy="1632703"/>
          </a:xfrm>
          <a:prstGeom prst="accentBorderCallout1">
            <a:avLst>
              <a:gd name="adj1" fmla="val 18750"/>
              <a:gd name="adj2" fmla="val -8333"/>
              <a:gd name="adj3" fmla="val 80255"/>
              <a:gd name="adj4" fmla="val -34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Закон де Моргана:</a:t>
            </a:r>
          </a:p>
          <a:p>
            <a:pPr algn="ctr"/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¬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(А+В)=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¬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⋅ ¬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</a:t>
            </a:r>
          </a:p>
          <a:p>
            <a:pPr algn="ctr"/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¬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(А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⋅ 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В)=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¬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А+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¬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6328" y="3656105"/>
            <a:ext cx="24705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¬A+¬(A⋅</a:t>
            </a:r>
            <a:r>
              <a:rPr lang="en-US" sz="2800" dirty="0">
                <a:solidFill>
                  <a:srgbClr val="00B050"/>
                </a:solidFill>
              </a:rPr>
              <a:t>B⋅¬B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75603" y="3660594"/>
            <a:ext cx="21547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=¬A+¬(A⋅0)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495881" y="3665083"/>
            <a:ext cx="1521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=¬A+¬0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936211" y="3656292"/>
            <a:ext cx="2018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=¬A+1</a:t>
            </a:r>
            <a:r>
              <a:rPr lang="ru-RU" sz="2800" dirty="0">
                <a:solidFill>
                  <a:srgbClr val="000000"/>
                </a:solidFill>
              </a:rPr>
              <a:t> = 1.</a:t>
            </a:r>
            <a:endParaRPr lang="ru-RU" sz="2800" dirty="0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95999" y="4267904"/>
            <a:ext cx="5569528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-Bold"/>
              </a:rPr>
              <a:t>Ответ</a:t>
            </a:r>
            <a:r>
              <a:rPr kumimoji="0" lang="ru-RU" altLang="ru-RU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: </a:t>
            </a:r>
            <a:r>
              <a:rPr kumimoji="0" lang="ru-RU" altLang="ru-RU" sz="3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</a:rPr>
              <a:t>¬</a:t>
            </a:r>
            <a:r>
              <a:rPr kumimoji="0" lang="ru-RU" altLang="ru-RU" sz="3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thJax_Math-italic"/>
              </a:rPr>
              <a:t>A</a:t>
            </a:r>
            <a:r>
              <a:rPr kumimoji="0" lang="ru-RU" altLang="ru-RU" sz="3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</a:rPr>
              <a:t>∨¬(</a:t>
            </a:r>
            <a:r>
              <a:rPr kumimoji="0" lang="ru-RU" altLang="ru-RU" sz="3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thJax_Math-italic"/>
              </a:rPr>
              <a:t>A</a:t>
            </a:r>
            <a:r>
              <a:rPr kumimoji="0" lang="ru-RU" altLang="ru-RU" sz="3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</a:rPr>
              <a:t>&amp;</a:t>
            </a:r>
            <a:r>
              <a:rPr kumimoji="0" lang="ru-RU" altLang="ru-RU" sz="3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thJax_Math-italic"/>
              </a:rPr>
              <a:t>B</a:t>
            </a:r>
            <a:r>
              <a:rPr kumimoji="0" lang="ru-RU" altLang="ru-RU" sz="3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</a:rPr>
              <a:t>&amp;¬</a:t>
            </a:r>
            <a:r>
              <a:rPr kumimoji="0" lang="ru-RU" altLang="ru-RU" sz="3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thJax_Math-italic"/>
              </a:rPr>
              <a:t>B</a:t>
            </a:r>
            <a:r>
              <a:rPr kumimoji="0" lang="ru-RU" altLang="ru-RU" sz="3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</a:rPr>
              <a:t>)=1.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0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  <p:bldP spid="2" grpId="0" animBg="1"/>
      <p:bldP spid="2" grpId="1" animBg="1"/>
      <p:bldP spid="9" grpId="0"/>
      <p:bldP spid="11" grpId="0"/>
      <p:bldP spid="13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530" y="172720"/>
            <a:ext cx="8713470" cy="108712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_AlbionicExp" panose="020B0905060703020204" pitchFamily="34" charset="-52"/>
              </a:rPr>
              <a:t>Рассмотрим примеры, в которых встречается </a:t>
            </a:r>
            <a:r>
              <a:rPr lang="ru-RU" sz="2800" b="1" dirty="0">
                <a:latin typeface="a_AlbionicExp" panose="020B0905060703020204" pitchFamily="34" charset="-52"/>
              </a:rPr>
              <a:t>импликация</a:t>
            </a:r>
            <a:r>
              <a:rPr lang="ru-RU" sz="2800" dirty="0">
                <a:latin typeface="a_AlbionicExp" panose="020B0905060703020204" pitchFamily="34" charset="-52"/>
              </a:rPr>
              <a:t> и эквивалентность.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6530" y="1313701"/>
            <a:ext cx="69557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№ 7. </a:t>
            </a:r>
            <a:r>
              <a:rPr kumimoji="0" lang="ru-RU" altLang="ru-RU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Упростить выражение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 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A→B∨¬A</a:t>
            </a: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244" y="1977628"/>
            <a:ext cx="1681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MathJax_Math-italic"/>
              </a:rPr>
              <a:t>A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MathJax_Main"/>
              </a:rPr>
              <a:t>→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MathJax_Math-italic"/>
              </a:rPr>
              <a:t>B</a:t>
            </a:r>
            <a:r>
              <a:rPr lang="en-US" sz="2800" dirty="0">
                <a:solidFill>
                  <a:srgbClr val="000000"/>
                </a:solidFill>
                <a:latin typeface="MathJax_Main"/>
              </a:rPr>
              <a:t>∨¬</a:t>
            </a:r>
            <a:r>
              <a:rPr lang="en-US" sz="2800" dirty="0">
                <a:solidFill>
                  <a:srgbClr val="000000"/>
                </a:solidFill>
                <a:latin typeface="MathJax_Math-italic"/>
              </a:rPr>
              <a:t>A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68004" y="1977628"/>
            <a:ext cx="1954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MathJax_Main"/>
              </a:rPr>
              <a:t>=¬</a:t>
            </a:r>
            <a:r>
              <a:rPr lang="en-US" sz="2800" dirty="0">
                <a:solidFill>
                  <a:srgbClr val="000000"/>
                </a:solidFill>
                <a:latin typeface="MathJax_Math-italic"/>
              </a:rPr>
              <a:t>A</a:t>
            </a:r>
            <a:r>
              <a:rPr lang="en-US" sz="2800" dirty="0">
                <a:solidFill>
                  <a:srgbClr val="000000"/>
                </a:solidFill>
                <a:latin typeface="MathJax_Main"/>
              </a:rPr>
              <a:t>∨</a:t>
            </a:r>
            <a:r>
              <a:rPr lang="en-US" sz="2800" dirty="0">
                <a:solidFill>
                  <a:srgbClr val="000000"/>
                </a:solidFill>
                <a:latin typeface="MathJax_Math-italic"/>
              </a:rPr>
              <a:t>B</a:t>
            </a:r>
            <a:r>
              <a:rPr lang="en-US" sz="2800" dirty="0">
                <a:solidFill>
                  <a:srgbClr val="000000"/>
                </a:solidFill>
                <a:latin typeface="MathJax_Main"/>
              </a:rPr>
              <a:t>∨¬</a:t>
            </a:r>
            <a:r>
              <a:rPr lang="en-US" sz="2800" dirty="0">
                <a:solidFill>
                  <a:srgbClr val="000000"/>
                </a:solidFill>
                <a:latin typeface="MathJax_Math-italic"/>
              </a:rPr>
              <a:t>A</a:t>
            </a:r>
            <a:endParaRPr lang="ru-RU" sz="2800" dirty="0"/>
          </a:p>
        </p:txBody>
      </p:sp>
      <p:sp>
        <p:nvSpPr>
          <p:cNvPr id="7" name="Выноска 1 (граница и черта) 6"/>
          <p:cNvSpPr/>
          <p:nvPr/>
        </p:nvSpPr>
        <p:spPr>
          <a:xfrm>
            <a:off x="1541490" y="1137921"/>
            <a:ext cx="2177070" cy="839706"/>
          </a:xfrm>
          <a:prstGeom prst="accent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A→B=¬A∨B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9244" y="2547015"/>
            <a:ext cx="1741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MathJax_Main"/>
              </a:rPr>
              <a:t>¬</a:t>
            </a:r>
            <a:r>
              <a:rPr lang="en-US" sz="2800" dirty="0">
                <a:solidFill>
                  <a:srgbClr val="000000"/>
                </a:solidFill>
                <a:latin typeface="MathJax_Math-italic"/>
              </a:rPr>
              <a:t>A</a:t>
            </a:r>
            <a:r>
              <a:rPr lang="en-US" sz="2800" dirty="0">
                <a:solidFill>
                  <a:srgbClr val="000000"/>
                </a:solidFill>
                <a:latin typeface="MathJax_Main"/>
              </a:rPr>
              <a:t>+</a:t>
            </a:r>
            <a:r>
              <a:rPr lang="en-US" sz="2800" dirty="0">
                <a:solidFill>
                  <a:srgbClr val="000000"/>
                </a:solidFill>
                <a:latin typeface="MathJax_Math-italic"/>
              </a:rPr>
              <a:t>B</a:t>
            </a:r>
            <a:r>
              <a:rPr lang="en-US" sz="2800" dirty="0">
                <a:solidFill>
                  <a:srgbClr val="000000"/>
                </a:solidFill>
                <a:latin typeface="MathJax_Main"/>
              </a:rPr>
              <a:t>+¬</a:t>
            </a:r>
            <a:r>
              <a:rPr lang="en-US" sz="2800" dirty="0">
                <a:solidFill>
                  <a:srgbClr val="000000"/>
                </a:solidFill>
                <a:latin typeface="MathJax_Math-italic"/>
              </a:rPr>
              <a:t>A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68004" y="2558412"/>
            <a:ext cx="2191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MathJax_Main"/>
              </a:rPr>
              <a:t>=</a:t>
            </a:r>
            <a:r>
              <a:rPr lang="ru-RU" sz="2800" dirty="0">
                <a:solidFill>
                  <a:srgbClr val="000000"/>
                </a:solidFill>
                <a:latin typeface="MathJax_Main"/>
              </a:rPr>
              <a:t>(</a:t>
            </a:r>
            <a:r>
              <a:rPr lang="en-US" sz="2800" dirty="0">
                <a:solidFill>
                  <a:srgbClr val="008000"/>
                </a:solidFill>
                <a:latin typeface="MathJax_Main"/>
              </a:rPr>
              <a:t>¬</a:t>
            </a:r>
            <a:r>
              <a:rPr lang="en-US" sz="2800" dirty="0">
                <a:solidFill>
                  <a:srgbClr val="008000"/>
                </a:solidFill>
                <a:latin typeface="MathJax_Math-italic"/>
              </a:rPr>
              <a:t>A</a:t>
            </a:r>
            <a:r>
              <a:rPr lang="en-US" sz="2800" dirty="0">
                <a:solidFill>
                  <a:srgbClr val="008000"/>
                </a:solidFill>
                <a:latin typeface="MathJax_Main"/>
              </a:rPr>
              <a:t>+¬</a:t>
            </a:r>
            <a:r>
              <a:rPr lang="en-US" sz="2800" dirty="0">
                <a:solidFill>
                  <a:srgbClr val="008000"/>
                </a:solidFill>
                <a:latin typeface="MathJax_Math-italic"/>
              </a:rPr>
              <a:t>A</a:t>
            </a:r>
            <a:r>
              <a:rPr lang="ru-RU" sz="2800" dirty="0">
                <a:solidFill>
                  <a:srgbClr val="008000"/>
                </a:solidFill>
                <a:latin typeface="MathJax_Math-italic"/>
              </a:rPr>
              <a:t>)</a:t>
            </a:r>
            <a:r>
              <a:rPr lang="en-US" sz="2800" dirty="0">
                <a:solidFill>
                  <a:srgbClr val="000000"/>
                </a:solidFill>
                <a:latin typeface="MathJax_Main"/>
              </a:rPr>
              <a:t>+</a:t>
            </a:r>
            <a:r>
              <a:rPr lang="en-US" sz="2800" dirty="0">
                <a:solidFill>
                  <a:srgbClr val="000000"/>
                </a:solidFill>
                <a:latin typeface="MathJax_Math-italic"/>
              </a:rPr>
              <a:t>B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25486" y="2547015"/>
            <a:ext cx="1391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MathJax_Main"/>
              </a:rPr>
              <a:t>=¬</a:t>
            </a:r>
            <a:r>
              <a:rPr lang="en-US" sz="2800" dirty="0">
                <a:solidFill>
                  <a:srgbClr val="000000"/>
                </a:solidFill>
                <a:latin typeface="MathJax_Math-italic"/>
              </a:rPr>
              <a:t>A</a:t>
            </a:r>
            <a:r>
              <a:rPr lang="en-US" sz="2800" dirty="0">
                <a:solidFill>
                  <a:srgbClr val="000000"/>
                </a:solidFill>
                <a:latin typeface="MathJax_Main"/>
              </a:rPr>
              <a:t>+</a:t>
            </a:r>
            <a:r>
              <a:rPr lang="en-US" sz="2800" dirty="0">
                <a:solidFill>
                  <a:srgbClr val="000000"/>
                </a:solidFill>
                <a:latin typeface="MathJax_Math-italic"/>
              </a:rPr>
              <a:t>B</a:t>
            </a:r>
            <a:r>
              <a:rPr lang="en-US" sz="2800" dirty="0">
                <a:solidFill>
                  <a:srgbClr val="000000"/>
                </a:solidFill>
                <a:latin typeface="MathJax_Main"/>
              </a:rPr>
              <a:t>.</a:t>
            </a:r>
            <a:endParaRPr lang="ru-RU" sz="2800" dirty="0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69244" y="3093029"/>
            <a:ext cx="45986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Ответ: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 A→B∨¬A=¬A∨B.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76530" y="4035873"/>
            <a:ext cx="74804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№ 8.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 Упростить выражение 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¬B∨A↔B∨A.</a:t>
            </a: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9244" y="4499745"/>
            <a:ext cx="2130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¬B∨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A↔B</a:t>
            </a:r>
            <a:r>
              <a:rPr lang="en-US" sz="2800" dirty="0">
                <a:solidFill>
                  <a:srgbClr val="000000"/>
                </a:solidFill>
              </a:rPr>
              <a:t>∨A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256461" y="4499745"/>
            <a:ext cx="4286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rgbClr val="000000"/>
                </a:solidFill>
              </a:rPr>
              <a:t>=¬B∨(A&amp;B)∨(¬A&amp;¬B)∨A.</a:t>
            </a:r>
            <a:endParaRPr lang="ru-RU" sz="2800" dirty="0"/>
          </a:p>
        </p:txBody>
      </p:sp>
      <p:sp>
        <p:nvSpPr>
          <p:cNvPr id="17" name="Выноска 1 (граница и черта) 16"/>
          <p:cNvSpPr/>
          <p:nvPr/>
        </p:nvSpPr>
        <p:spPr>
          <a:xfrm>
            <a:off x="2496475" y="3551414"/>
            <a:ext cx="2651819" cy="907750"/>
          </a:xfrm>
          <a:prstGeom prst="accent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A↔B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= </a:t>
            </a:r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(A&amp;B)∨(¬A&amp;¬B)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4893" y="5089719"/>
            <a:ext cx="36455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¬B+(A⋅B)+(¬A⋅¬B)+A</a:t>
            </a:r>
            <a:endParaRPr lang="ru-RU" sz="2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793387" y="5089719"/>
            <a:ext cx="4081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=(</a:t>
            </a:r>
            <a:r>
              <a:rPr lang="en-US" sz="2800" dirty="0">
                <a:solidFill>
                  <a:srgbClr val="0E870E"/>
                </a:solidFill>
              </a:rPr>
              <a:t>A⋅B+A</a:t>
            </a:r>
            <a:r>
              <a:rPr lang="en-US" sz="2800" dirty="0">
                <a:solidFill>
                  <a:srgbClr val="000000"/>
                </a:solidFill>
              </a:rPr>
              <a:t>)+(</a:t>
            </a:r>
            <a:r>
              <a:rPr lang="en-US" sz="2800" dirty="0">
                <a:solidFill>
                  <a:srgbClr val="0E870E"/>
                </a:solidFill>
              </a:rPr>
              <a:t>¬A⋅¬B+¬B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ru-RU" sz="2800" dirty="0">
                <a:solidFill>
                  <a:srgbClr val="000000"/>
                </a:solidFill>
              </a:rPr>
              <a:t>=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7697045" y="5089719"/>
            <a:ext cx="1192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А+</a:t>
            </a:r>
            <a:r>
              <a:rPr lang="en-US" sz="2800" dirty="0"/>
              <a:t>¬B</a:t>
            </a:r>
            <a:r>
              <a:rPr lang="ru-RU" sz="2800" dirty="0"/>
              <a:t> 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226303" y="5702776"/>
            <a:ext cx="71341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Ответ: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 ¬B∨A↔B∨A=A∨¬B.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447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7" grpId="1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7" grpId="1" animBg="1"/>
      <p:bldP spid="18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690" y="162691"/>
            <a:ext cx="8599993" cy="750989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_AlbionicExp" panose="020B0905060703020204" pitchFamily="34" charset="-52"/>
              </a:rPr>
              <a:t>А теперь попробуйте сами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80274" y="1756251"/>
            <a:ext cx="1907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= </a:t>
            </a:r>
            <a:r>
              <a:rPr lang="en-US" sz="4000" dirty="0">
                <a:solidFill>
                  <a:srgbClr val="000000"/>
                </a:solidFill>
              </a:rPr>
              <a:t>¬</a:t>
            </a:r>
            <a:r>
              <a:rPr lang="ru-RU" sz="4000" dirty="0"/>
              <a:t>А</a:t>
            </a:r>
            <a:r>
              <a:rPr lang="en-US" sz="4000" dirty="0"/>
              <a:t>v</a:t>
            </a:r>
            <a:r>
              <a:rPr lang="ru-RU" sz="4000" dirty="0"/>
              <a:t>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5690" y="1756251"/>
            <a:ext cx="54986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</a:rPr>
              <a:t>¬(A∨¬B)∨¬(A∨B)∨A&amp;B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75690" y="1026987"/>
            <a:ext cx="78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/>
              <a:t>Упростите логическое выражение:</a:t>
            </a:r>
          </a:p>
        </p:txBody>
      </p:sp>
      <p:sp>
        <p:nvSpPr>
          <p:cNvPr id="5" name="Управляющая кнопка: сведения 4">
            <a:hlinkClick r:id="rId3" action="ppaction://hlinksldjump" highlightClick="1"/>
          </p:cNvPr>
          <p:cNvSpPr/>
          <p:nvPr/>
        </p:nvSpPr>
        <p:spPr>
          <a:xfrm>
            <a:off x="8118764" y="276958"/>
            <a:ext cx="756918" cy="750029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7621" y="3270355"/>
            <a:ext cx="84961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</a:rPr>
              <a:t>Мы рассмотрели </a:t>
            </a:r>
            <a:r>
              <a:rPr lang="ru-RU" sz="2000" b="1" dirty="0">
                <a:solidFill>
                  <a:srgbClr val="000000"/>
                </a:solidFill>
              </a:rPr>
              <a:t>простые</a:t>
            </a:r>
            <a:r>
              <a:rPr lang="ru-RU" sz="2000" dirty="0">
                <a:solidFill>
                  <a:srgbClr val="000000"/>
                </a:solidFill>
              </a:rPr>
              <a:t> примеры. Для каждого из них мы применяли </a:t>
            </a:r>
            <a:r>
              <a:rPr lang="ru-RU" sz="2000" b="1" dirty="0">
                <a:solidFill>
                  <a:srgbClr val="000000"/>
                </a:solidFill>
              </a:rPr>
              <a:t>свою</a:t>
            </a:r>
            <a:r>
              <a:rPr lang="ru-RU" sz="2000" dirty="0">
                <a:solidFill>
                  <a:srgbClr val="000000"/>
                </a:solidFill>
              </a:rPr>
              <a:t> последовательность законов логики. Нет одинакового для всех выражений способа упрощения. Навыки приходят с опытом.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5531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8850" y="2032000"/>
            <a:ext cx="7406640" cy="1356360"/>
          </a:xfrm>
        </p:spPr>
        <p:txBody>
          <a:bodyPr>
            <a:normAutofit/>
          </a:bodyPr>
          <a:lstStyle/>
          <a:p>
            <a:r>
              <a:rPr lang="ru-RU" dirty="0">
                <a:latin typeface="a_AlbionicExp" panose="020B0905060703020204" pitchFamily="34" charset="-52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31110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782" y="314036"/>
            <a:ext cx="7333672" cy="6477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a_AlbionicExp" panose="020B0905060703020204" pitchFamily="34" charset="-52"/>
              </a:rPr>
              <a:t>Законы алгебры логики</a:t>
            </a:r>
          </a:p>
        </p:txBody>
      </p:sp>
      <p:sp>
        <p:nvSpPr>
          <p:cNvPr id="3" name="Управляющая кнопка: возврат 2">
            <a:hlinkClick r:id="" action="ppaction://hlinkshowjump?jump=lastslideviewed" highlightClick="1"/>
          </p:cNvPr>
          <p:cNvSpPr/>
          <p:nvPr/>
        </p:nvSpPr>
        <p:spPr>
          <a:xfrm>
            <a:off x="298572" y="298467"/>
            <a:ext cx="431101" cy="3896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4" y="961736"/>
            <a:ext cx="8845428" cy="5733704"/>
          </a:xfrm>
        </p:spPr>
      </p:pic>
    </p:spTree>
    <p:extLst>
      <p:ext uri="{BB962C8B-B14F-4D97-AF65-F5344CB8AC3E}">
        <p14:creationId xmlns:p14="http://schemas.microsoft.com/office/powerpoint/2010/main" val="2636629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614" y="505692"/>
            <a:ext cx="8185150" cy="5950526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Цель урока: научиться упрощать логические выражения</a:t>
            </a:r>
          </a:p>
          <a:p>
            <a:pPr marL="3429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3429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Задачи: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>
                <a:solidFill>
                  <a:schemeClr val="tx1"/>
                </a:solidFill>
              </a:rPr>
              <a:t> вспомнить </a:t>
            </a:r>
            <a:r>
              <a:rPr lang="ru-RU" sz="2400" dirty="0">
                <a:solidFill>
                  <a:schemeClr val="tx1"/>
                </a:solidFill>
              </a:rPr>
              <a:t>что такое </a:t>
            </a:r>
            <a:r>
              <a:rPr lang="ru-RU" sz="2400">
                <a:solidFill>
                  <a:schemeClr val="tx1"/>
                </a:solidFill>
              </a:rPr>
              <a:t>Алгебра логики, логические </a:t>
            </a:r>
            <a:r>
              <a:rPr lang="ru-RU" sz="2400" dirty="0">
                <a:solidFill>
                  <a:schemeClr val="tx1"/>
                </a:solidFill>
              </a:rPr>
              <a:t>переменные и базовые и не базовые логические операции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 научиться применять законы алгебры логики для упрощения логических выражений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 изучить алгоритм выполнения упрощения логических выражений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 разобрать несколько примеров на практике</a:t>
            </a:r>
          </a:p>
        </p:txBody>
      </p:sp>
    </p:spTree>
    <p:extLst>
      <p:ext uri="{BB962C8B-B14F-4D97-AF65-F5344CB8AC3E}">
        <p14:creationId xmlns:p14="http://schemas.microsoft.com/office/powerpoint/2010/main" val="884908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122" y="362373"/>
            <a:ext cx="8576899" cy="5295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a_AlbionicExp" panose="020B0905060703020204" pitchFamily="34" charset="-52"/>
              </a:rPr>
              <a:t>Повторение изученного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0217" y="1050272"/>
            <a:ext cx="2624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Алгебра логики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0217" y="2744552"/>
            <a:ext cx="2742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Высказывание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1568" y="1511937"/>
            <a:ext cx="8811323" cy="12228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– это раздел математической логики, изучающий логические операции над высказываниями и правила преобразования сложных высказываний.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1567" y="3118250"/>
            <a:ext cx="8811324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ru-RU" sz="2400" dirty="0"/>
              <a:t>– это любое повествовательное предложение, о котором однозначно можно сказать истинно оно или ложно.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1567" y="4644451"/>
            <a:ext cx="8811324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– это простые высказывания, т.е. высказывания, содержащие только одну мысль, — обозначаются буквами латинского алфавита </a:t>
            </a:r>
            <a:r>
              <a:rPr lang="en-US" sz="2400" dirty="0"/>
              <a:t>(A, B, C </a:t>
            </a:r>
            <a:r>
              <a:rPr lang="ru-RU" sz="2400" dirty="0"/>
              <a:t>и </a:t>
            </a:r>
            <a:r>
              <a:rPr lang="ru-RU" sz="2400" dirty="0" err="1"/>
              <a:t>тд</a:t>
            </a:r>
            <a:r>
              <a:rPr lang="ru-RU" sz="2400" dirty="0"/>
              <a:t>).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0217" y="4250352"/>
            <a:ext cx="4258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Логические переменные</a:t>
            </a:r>
            <a:r>
              <a:rPr lang="ru-RU" sz="2400" dirty="0"/>
              <a:t> 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1744" y="5851152"/>
            <a:ext cx="85072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Значением</a:t>
            </a:r>
            <a:r>
              <a:rPr lang="ru-RU" sz="2000" dirty="0"/>
              <a:t> логических переменных могут быть только константы — </a:t>
            </a:r>
            <a:r>
              <a:rPr lang="ru-RU" sz="2000" b="1" dirty="0"/>
              <a:t>истина</a:t>
            </a:r>
            <a:r>
              <a:rPr lang="ru-RU" sz="2000" dirty="0"/>
              <a:t> (1) или </a:t>
            </a:r>
            <a:r>
              <a:rPr lang="ru-RU" sz="2000" b="1" dirty="0"/>
              <a:t>ложь</a:t>
            </a:r>
            <a:r>
              <a:rPr lang="ru-RU" sz="2000" dirty="0"/>
              <a:t> (0).</a:t>
            </a:r>
          </a:p>
        </p:txBody>
      </p:sp>
    </p:spTree>
    <p:extLst>
      <p:ext uri="{BB962C8B-B14F-4D97-AF65-F5344CB8AC3E}">
        <p14:creationId xmlns:p14="http://schemas.microsoft.com/office/powerpoint/2010/main" val="189824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1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053722"/>
              </p:ext>
            </p:extLst>
          </p:nvPr>
        </p:nvGraphicFramePr>
        <p:xfrm>
          <a:off x="309419" y="5439488"/>
          <a:ext cx="8466444" cy="1051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20867">
                  <a:extLst>
                    <a:ext uri="{9D8B030D-6E8A-4147-A177-3AD203B41FA5}">
                      <a16:colId xmlns:a16="http://schemas.microsoft.com/office/drawing/2014/main" val="3003395727"/>
                    </a:ext>
                  </a:extLst>
                </a:gridCol>
                <a:gridCol w="3097052">
                  <a:extLst>
                    <a:ext uri="{9D8B030D-6E8A-4147-A177-3AD203B41FA5}">
                      <a16:colId xmlns:a16="http://schemas.microsoft.com/office/drawing/2014/main" val="923284506"/>
                    </a:ext>
                  </a:extLst>
                </a:gridCol>
                <a:gridCol w="1548525">
                  <a:extLst>
                    <a:ext uri="{9D8B030D-6E8A-4147-A177-3AD203B41FA5}">
                      <a16:colId xmlns:a16="http://schemas.microsoft.com/office/drawing/2014/main" val="2992334480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/>
                        <a:t>Импликация (следование)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2000" b="0" dirty="0"/>
                        <a:t>Если…, то…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A</a:t>
                      </a:r>
                      <a:r>
                        <a:rPr lang="ru-RU" sz="2000" b="1" i="0" dirty="0"/>
                        <a:t>→</a:t>
                      </a:r>
                      <a:r>
                        <a:rPr lang="en-US" sz="2000" b="0" dirty="0"/>
                        <a:t>B</a:t>
                      </a:r>
                      <a:endParaRPr lang="ru-RU" sz="2000" b="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75793756"/>
                  </a:ext>
                </a:extLst>
              </a:tr>
              <a:tr h="4439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Эквивалентность</a:t>
                      </a:r>
                      <a:r>
                        <a:rPr lang="ru-RU" sz="2000" baseline="0" dirty="0"/>
                        <a:t> (равносильность)</a:t>
                      </a:r>
                      <a:endParaRPr lang="ru-RU" sz="2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Тогда и только тогда, когда…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</a:t>
                      </a:r>
                      <a:r>
                        <a:rPr lang="ru-RU" sz="2000" b="1" dirty="0"/>
                        <a:t>↔</a:t>
                      </a:r>
                      <a:r>
                        <a:rPr lang="en-US" sz="2000" dirty="0"/>
                        <a:t>B,</a:t>
                      </a:r>
                      <a:r>
                        <a:rPr lang="en-US" sz="2000" baseline="0" dirty="0"/>
                        <a:t> A</a:t>
                      </a:r>
                      <a:r>
                        <a:rPr lang="ru-RU" sz="2000" dirty="0"/>
                        <a:t>≡</a:t>
                      </a:r>
                      <a:r>
                        <a:rPr lang="en-US" sz="2000" dirty="0"/>
                        <a:t>B</a:t>
                      </a:r>
                      <a:endParaRPr lang="ru-RU" sz="20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7476310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09419" y="325827"/>
            <a:ext cx="84928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Логические функции </a:t>
            </a:r>
            <a:r>
              <a:rPr lang="ru-RU" sz="2400" dirty="0"/>
              <a:t>— составные высказывания — содержат несколько простых высказываний, соединённых логическими связками (и, или, не, если...то, тогда и только тогда).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9419" y="2061798"/>
            <a:ext cx="3466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БАЗОВЫЕ ОПЕРАЦИИ: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9419" y="2527430"/>
            <a:ext cx="2616661" cy="26161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/>
              <a:t>Инверсия </a:t>
            </a:r>
          </a:p>
          <a:p>
            <a:r>
              <a:rPr lang="ru-RU" sz="2000" b="1" dirty="0"/>
              <a:t>(отрицание)</a:t>
            </a:r>
          </a:p>
          <a:p>
            <a:endParaRPr lang="ru-RU" sz="2400" b="1" dirty="0"/>
          </a:p>
          <a:p>
            <a:endParaRPr lang="ru-RU" sz="2400" b="1" dirty="0"/>
          </a:p>
          <a:p>
            <a:r>
              <a:rPr lang="ru-RU" sz="2000" b="1" dirty="0"/>
              <a:t>НЕ, Неверно, что…</a:t>
            </a:r>
          </a:p>
          <a:p>
            <a:endParaRPr lang="ru-RU" sz="2400" b="1" dirty="0"/>
          </a:p>
          <a:p>
            <a:r>
              <a:rPr lang="ru-RU" sz="3200" dirty="0"/>
              <a:t>¬</a:t>
            </a:r>
            <a:r>
              <a:rPr lang="en-US" sz="3200" dirty="0"/>
              <a:t>A</a:t>
            </a:r>
            <a:r>
              <a:rPr lang="ru-RU" sz="3200" dirty="0"/>
              <a:t>, </a:t>
            </a:r>
            <a:r>
              <a:rPr lang="en-US" sz="3200" dirty="0"/>
              <a:t>A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68320" y="2524094"/>
            <a:ext cx="3017520" cy="26161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/>
              <a:t>Конъюнкция (логическое умножение)</a:t>
            </a:r>
          </a:p>
          <a:p>
            <a:endParaRPr lang="ru-RU" sz="3200" b="1" dirty="0"/>
          </a:p>
          <a:p>
            <a:r>
              <a:rPr lang="ru-RU" sz="2000" b="1" dirty="0"/>
              <a:t>И</a:t>
            </a:r>
          </a:p>
          <a:p>
            <a:endParaRPr lang="ru-RU" sz="2000" b="1" dirty="0"/>
          </a:p>
          <a:p>
            <a:r>
              <a:rPr lang="en-US" sz="3200" dirty="0"/>
              <a:t>A&amp;B, A</a:t>
            </a:r>
            <a:r>
              <a:rPr lang="ru-RU" sz="3200" dirty="0"/>
              <a:t>Л</a:t>
            </a:r>
            <a:r>
              <a:rPr lang="en-US" sz="3200" dirty="0"/>
              <a:t>B</a:t>
            </a:r>
            <a:r>
              <a:rPr lang="ru-RU" sz="3200" dirty="0"/>
              <a:t>, </a:t>
            </a:r>
            <a:r>
              <a:rPr lang="en-US" sz="3200" dirty="0"/>
              <a:t>A</a:t>
            </a:r>
            <a:r>
              <a:rPr lang="ru-RU" sz="3200" dirty="0"/>
              <a:t>*</a:t>
            </a:r>
            <a:r>
              <a:rPr lang="en-US" sz="3200" dirty="0"/>
              <a:t>B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28079" y="2523463"/>
            <a:ext cx="2574175" cy="2585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/>
              <a:t>Дизъюнкция (логическое сложение)</a:t>
            </a:r>
          </a:p>
          <a:p>
            <a:endParaRPr lang="ru-RU" sz="3200" b="1" dirty="0"/>
          </a:p>
          <a:p>
            <a:r>
              <a:rPr lang="ru-RU" b="1" dirty="0"/>
              <a:t>ИЛИ</a:t>
            </a:r>
            <a:endParaRPr lang="en-US" b="1" dirty="0"/>
          </a:p>
          <a:p>
            <a:endParaRPr lang="ru-RU" sz="2000" b="1" dirty="0"/>
          </a:p>
          <a:p>
            <a:r>
              <a:rPr lang="en-US" sz="3200" dirty="0"/>
              <a:t>AVB, A+B</a:t>
            </a:r>
            <a:endParaRPr lang="ru-RU" sz="320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1211580" y="4554682"/>
            <a:ext cx="240884" cy="55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57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774" y="170916"/>
            <a:ext cx="86452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Равносильные преобразования логических формул имеют то же назначение, что и преобразования формул в обычной алгебре. Они служат для упрощения формул путём использования основных </a:t>
            </a:r>
            <a:r>
              <a:rPr lang="ru-RU" sz="2800" dirty="0">
                <a:hlinkClick r:id="rId2" action="ppaction://hlinksldjump"/>
              </a:rPr>
              <a:t>законов алгебры логики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977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074" y="161193"/>
            <a:ext cx="8284992" cy="779584"/>
          </a:xfrm>
        </p:spPr>
        <p:txBody>
          <a:bodyPr>
            <a:noAutofit/>
          </a:bodyPr>
          <a:lstStyle/>
          <a:p>
            <a:r>
              <a:rPr lang="ru-RU" sz="3400" dirty="0">
                <a:latin typeface="a_AlbionicExp" panose="020B0905060703020204" pitchFamily="34" charset="-52"/>
              </a:rPr>
              <a:t>Упрощение логических выражений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8073" y="840006"/>
            <a:ext cx="828499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Под </a:t>
            </a:r>
            <a:r>
              <a:rPr lang="ru-RU" sz="2200" u="sng" dirty="0">
                <a:solidFill>
                  <a:schemeClr val="accent5">
                    <a:lumMod val="75000"/>
                  </a:schemeClr>
                </a:solidFill>
              </a:rPr>
              <a:t>упрощением</a:t>
            </a:r>
            <a:r>
              <a:rPr lang="ru-RU" sz="2200" dirty="0"/>
              <a:t> формулы, не содержащей операций импликации и эквивалентности, понимают равносильное преобразование, приводящее к формуле, которая либо содержит по сравнению с исходной меньшее число операций конъюнкции и дизъюнкции и не содержит отрицаний неэлементарных формул, либо содержит меньшее число вхождений переменных.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81"/>
          <a:stretch/>
        </p:blipFill>
        <p:spPr>
          <a:xfrm>
            <a:off x="977155" y="4542290"/>
            <a:ext cx="7039085" cy="19872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55" y="3773164"/>
            <a:ext cx="2952972" cy="63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0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705" y="212436"/>
            <a:ext cx="7406640" cy="1356360"/>
          </a:xfrm>
        </p:spPr>
        <p:txBody>
          <a:bodyPr>
            <a:normAutofit/>
          </a:bodyPr>
          <a:lstStyle/>
          <a:p>
            <a:pPr fontAlgn="ctr"/>
            <a:r>
              <a:rPr lang="ru-RU" sz="3600" dirty="0">
                <a:latin typeface="a_AlbionicExp" panose="020B0905060703020204" pitchFamily="34" charset="-52"/>
              </a:rPr>
              <a:t>Алгоритм упрощения логических выражений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23" y="1568796"/>
            <a:ext cx="8379113" cy="5052291"/>
          </a:xfrm>
        </p:spPr>
      </p:pic>
      <p:grpSp>
        <p:nvGrpSpPr>
          <p:cNvPr id="6" name="Группа 5"/>
          <p:cNvGrpSpPr/>
          <p:nvPr/>
        </p:nvGrpSpPr>
        <p:grpSpPr>
          <a:xfrm>
            <a:off x="2651760" y="1645920"/>
            <a:ext cx="3769360" cy="1178560"/>
            <a:chOff x="2651760" y="1645920"/>
            <a:chExt cx="3769360" cy="1178560"/>
          </a:xfrm>
        </p:grpSpPr>
        <p:sp>
          <p:nvSpPr>
            <p:cNvPr id="3" name="Овал 2"/>
            <p:cNvSpPr/>
            <p:nvPr/>
          </p:nvSpPr>
          <p:spPr>
            <a:xfrm>
              <a:off x="4602480" y="1645920"/>
              <a:ext cx="24384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651760" y="2326640"/>
              <a:ext cx="3769360" cy="497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415789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9345" y="187282"/>
            <a:ext cx="8769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accent1"/>
                </a:solidFill>
                <a:latin typeface="a_AlbionicExp" panose="020B0905060703020204" pitchFamily="34" charset="-52"/>
                <a:ea typeface="+mj-ea"/>
                <a:cs typeface="+mj-cs"/>
              </a:rPr>
              <a:t>Рассмотрим на простых примерах некоторые приемы и способы, применяемые при упрощении логических формул, знакомые нам из алгебры.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9345" y="2179264"/>
            <a:ext cx="8289637" cy="58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№ 1.</a:t>
            </a:r>
            <a:r>
              <a:rPr kumimoji="0" lang="ru-RU" altLang="ru-RU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 Упростим выражение: </a:t>
            </a:r>
            <a:r>
              <a:rPr kumimoji="0" lang="ru-RU" altLang="ru-RU" sz="3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¬A&amp;B∨¬A&amp;¬B</a:t>
            </a:r>
            <a:r>
              <a:rPr kumimoji="0" lang="ru-RU" altLang="ru-RU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89345" y="2925575"/>
            <a:ext cx="27062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¬A⋅B+¬A⋅¬B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93801" y="2922418"/>
            <a:ext cx="21034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=¬A⋅(</a:t>
            </a:r>
            <a:r>
              <a:rPr lang="en-US" sz="2800" u="sng" dirty="0">
                <a:solidFill>
                  <a:schemeClr val="accent5">
                    <a:lumMod val="75000"/>
                  </a:schemeClr>
                </a:solidFill>
              </a:rPr>
              <a:t>B+¬B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89131" y="2922418"/>
            <a:ext cx="1888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=¬A⋅1=¬A</a:t>
            </a:r>
            <a:endParaRPr lang="ru-RU" sz="2800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89345" y="3693574"/>
            <a:ext cx="4742873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Ответ: </a:t>
            </a:r>
            <a:r>
              <a:rPr kumimoji="0" lang="ru-RU" altLang="ru-RU" sz="3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¬A&amp;B∨¬A&amp;¬B=¬A.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05949" y="4262961"/>
            <a:ext cx="7966364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8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№ 2.</a:t>
            </a:r>
            <a:r>
              <a:rPr kumimoji="0" lang="ru-RU" altLang="ru-RU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 Упростим выражение: </a:t>
            </a:r>
            <a:r>
              <a:rPr kumimoji="0" lang="ru-RU" altLang="ru-RU" sz="3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¬A&amp;(A&amp;¬B)&amp;¬B</a:t>
            </a:r>
            <a:r>
              <a:rPr lang="ru-RU" altLang="ru-RU" sz="2500" dirty="0">
                <a:solidFill>
                  <a:srgbClr val="000000"/>
                </a:solidFill>
                <a:latin typeface="+mn-lt"/>
              </a:rPr>
              <a:t>.</a:t>
            </a:r>
            <a:r>
              <a:rPr kumimoji="0" lang="ru-RU" altLang="ru-RU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0218" y="4939514"/>
            <a:ext cx="2364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¬A⋅(A⋅¬B)⋅¬B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60781" y="4939514"/>
            <a:ext cx="28376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ru-RU" sz="2800" dirty="0">
                <a:solidFill>
                  <a:srgbClr val="000000"/>
                </a:solidFill>
              </a:rPr>
              <a:t>(</a:t>
            </a:r>
            <a:r>
              <a:rPr lang="en-US" sz="2800" u="sng" dirty="0">
                <a:solidFill>
                  <a:schemeClr val="accent5">
                    <a:lumMod val="75000"/>
                  </a:schemeClr>
                </a:solidFill>
              </a:rPr>
              <a:t>¬A⋅A</a:t>
            </a:r>
            <a:r>
              <a:rPr lang="ru-RU" sz="280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0000"/>
                </a:solidFill>
              </a:rPr>
              <a:t>⋅</a:t>
            </a:r>
            <a:r>
              <a:rPr lang="ru-RU" sz="2800" dirty="0">
                <a:solidFill>
                  <a:srgbClr val="000000"/>
                </a:solidFill>
              </a:rPr>
              <a:t>(</a:t>
            </a:r>
            <a:r>
              <a:rPr lang="en-US" sz="2800" dirty="0">
                <a:solidFill>
                  <a:srgbClr val="000000"/>
                </a:solidFill>
              </a:rPr>
              <a:t>¬B⋅¬B</a:t>
            </a:r>
            <a:r>
              <a:rPr lang="ru-RU" sz="2800" dirty="0">
                <a:solidFill>
                  <a:srgbClr val="000000"/>
                </a:solidFill>
              </a:rPr>
              <a:t>)</a:t>
            </a:r>
            <a:endParaRPr lang="ru-RU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5222223" y="4953602"/>
            <a:ext cx="700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= 0</a:t>
            </a: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195298" y="5551553"/>
            <a:ext cx="5058858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5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Ответ: </a:t>
            </a:r>
            <a:r>
              <a:rPr kumimoji="0" lang="ru-RU" altLang="ru-RU" sz="3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¬A&amp;(A&amp;¬B)&amp;¬B=0.</a:t>
            </a:r>
            <a:endParaRPr kumimoji="0" lang="ru-RU" altLang="ru-RU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Выноска 1 (с границей) 1"/>
          <p:cNvSpPr/>
          <p:nvPr/>
        </p:nvSpPr>
        <p:spPr>
          <a:xfrm>
            <a:off x="5041230" y="1716809"/>
            <a:ext cx="3145852" cy="1250653"/>
          </a:xfrm>
          <a:prstGeom prst="accentCallout1">
            <a:avLst>
              <a:gd name="adj1" fmla="val 18750"/>
              <a:gd name="adj2" fmla="val -8333"/>
              <a:gd name="adj3" fmla="val 104285"/>
              <a:gd name="adj4" fmla="val -347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/>
              <a:t>Закон исключения третьего:</a:t>
            </a:r>
          </a:p>
          <a:p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А+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¬A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=1  А· 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¬A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=0</a:t>
            </a:r>
          </a:p>
        </p:txBody>
      </p:sp>
      <p:sp>
        <p:nvSpPr>
          <p:cNvPr id="17" name="Выноска 1 (с границей) 16"/>
          <p:cNvSpPr/>
          <p:nvPr/>
        </p:nvSpPr>
        <p:spPr>
          <a:xfrm>
            <a:off x="4702283" y="3695905"/>
            <a:ext cx="3145852" cy="1250653"/>
          </a:xfrm>
          <a:prstGeom prst="accentCallout1">
            <a:avLst>
              <a:gd name="adj1" fmla="val 18750"/>
              <a:gd name="adj2" fmla="val -8333"/>
              <a:gd name="adj3" fmla="val 104285"/>
              <a:gd name="adj4" fmla="val -347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/>
              <a:t>Закон исключения третьего:</a:t>
            </a:r>
          </a:p>
          <a:p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А+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¬A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=1  А· 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¬A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=0</a:t>
            </a:r>
          </a:p>
        </p:txBody>
      </p:sp>
    </p:spTree>
    <p:extLst>
      <p:ext uri="{BB962C8B-B14F-4D97-AF65-F5344CB8AC3E}">
        <p14:creationId xmlns:p14="http://schemas.microsoft.com/office/powerpoint/2010/main" val="294403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/>
      <p:bldP spid="10" grpId="0"/>
      <p:bldP spid="12" grpId="0"/>
      <p:bldP spid="14" grpId="0"/>
      <p:bldP spid="15" grpId="0"/>
      <p:bldP spid="16" grpId="0"/>
      <p:bldP spid="19" grpId="0"/>
      <p:bldP spid="21" grpId="0"/>
      <p:bldP spid="2" grpId="0" animBg="1"/>
      <p:bldP spid="2" grpId="1" animBg="1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2434" y="203201"/>
            <a:ext cx="8562109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a_AlbionicExp" panose="020B0905060703020204" pitchFamily="34" charset="-52"/>
              </a:rPr>
              <a:t>Рассмотрим некоторые 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полезные приемы</a:t>
            </a:r>
            <a:r>
              <a:rPr lang="ru-RU" sz="2800" dirty="0">
                <a:latin typeface="a_AlbionicExp" panose="020B0905060703020204" pitchFamily="34" charset="-52"/>
              </a:rPr>
              <a:t>, которые иногда используются при упрощении логических формул.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2434" y="1559561"/>
            <a:ext cx="88576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8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№ 3.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 Упростим выражение </a:t>
            </a:r>
            <a:r>
              <a:rPr lang="ru-RU" altLang="ru-RU" sz="2400" b="1" dirty="0">
                <a:solidFill>
                  <a:srgbClr val="000000"/>
                </a:solidFill>
                <a:latin typeface="+mn-lt"/>
              </a:rPr>
              <a:t>А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&amp;B&amp;C∨A&amp;¬B&amp;C∨A&amp;B&amp;¬С</a:t>
            </a: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434" y="2250963"/>
            <a:ext cx="3409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</a:rPr>
              <a:t>A⋅B⋅C</a:t>
            </a:r>
            <a:r>
              <a:rPr lang="en-US" sz="2400" dirty="0">
                <a:solidFill>
                  <a:srgbClr val="000000"/>
                </a:solidFill>
              </a:rPr>
              <a:t>+A⋅¬B⋅C+A⋅B⋅¬C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00955" y="2250962"/>
            <a:ext cx="4964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8000"/>
                </a:solidFill>
              </a:rPr>
              <a:t>= A⋅B⋅C</a:t>
            </a:r>
            <a:r>
              <a:rPr lang="ru-RU" altLang="ru-RU" sz="2400" dirty="0">
                <a:solidFill>
                  <a:srgbClr val="000000"/>
                </a:solidFill>
              </a:rPr>
              <a:t>+A⋅B⋅C+A⋅¬B⋅C+A⋅B⋅¬С =</a:t>
            </a:r>
            <a:endParaRPr lang="ru-RU" alt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8544" y="3072068"/>
            <a:ext cx="5064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=</a:t>
            </a:r>
            <a:r>
              <a:rPr lang="en-US" sz="2400" dirty="0">
                <a:solidFill>
                  <a:srgbClr val="000000"/>
                </a:solidFill>
              </a:rPr>
              <a:t>(A⋅B⋅C+A⋅¬B⋅C)+(A⋅B⋅C+A⋅B⋅¬C)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969162" y="3072064"/>
            <a:ext cx="3921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= </a:t>
            </a:r>
            <a:r>
              <a:rPr lang="en-US" sz="2400" dirty="0">
                <a:solidFill>
                  <a:srgbClr val="000000"/>
                </a:solidFill>
              </a:rPr>
              <a:t>A⋅C⋅(</a:t>
            </a:r>
            <a:r>
              <a:rPr lang="en-US" sz="2400" dirty="0">
                <a:solidFill>
                  <a:srgbClr val="008000"/>
                </a:solidFill>
              </a:rPr>
              <a:t>B+¬B</a:t>
            </a:r>
            <a:r>
              <a:rPr lang="en-US" sz="2400" dirty="0">
                <a:solidFill>
                  <a:srgbClr val="000000"/>
                </a:solidFill>
              </a:rPr>
              <a:t>)+A⋅B⋅(</a:t>
            </a:r>
            <a:r>
              <a:rPr lang="en-US" sz="2400" dirty="0">
                <a:solidFill>
                  <a:srgbClr val="008000"/>
                </a:solidFill>
              </a:rPr>
              <a:t>C+¬C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38544" y="3763470"/>
            <a:ext cx="1882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= </a:t>
            </a:r>
            <a:r>
              <a:rPr lang="en-US" sz="2400" dirty="0">
                <a:solidFill>
                  <a:srgbClr val="000000"/>
                </a:solidFill>
              </a:rPr>
              <a:t>A⋅C+A⋅B</a:t>
            </a:r>
            <a:r>
              <a:rPr lang="ru-RU" sz="2400" dirty="0">
                <a:solidFill>
                  <a:srgbClr val="000000"/>
                </a:solidFill>
              </a:rPr>
              <a:t>=</a:t>
            </a:r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838035" y="3763470"/>
            <a:ext cx="1423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A⋅(B+C).</a:t>
            </a:r>
            <a:endParaRPr lang="ru-RU" sz="2400" dirty="0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38544" y="4454872"/>
            <a:ext cx="82229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8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Ответ: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 A&amp;B&amp;C∨A&amp;¬B&amp;C∨A&amp;B&amp;¬C =A&amp;(B∨C).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12" name="Выноска 1 (граница и черта) 11"/>
          <p:cNvSpPr/>
          <p:nvPr/>
        </p:nvSpPr>
        <p:spPr>
          <a:xfrm>
            <a:off x="2004289" y="874979"/>
            <a:ext cx="2964873" cy="1330036"/>
          </a:xfrm>
          <a:prstGeom prst="accent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Закон повторения:</a:t>
            </a:r>
          </a:p>
          <a:p>
            <a:pPr algn="ctr"/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 </a:t>
            </a:r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⋅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А = А</a:t>
            </a:r>
          </a:p>
          <a:p>
            <a:pPr algn="ctr"/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 + А = А</a:t>
            </a:r>
          </a:p>
        </p:txBody>
      </p:sp>
    </p:spTree>
    <p:extLst>
      <p:ext uri="{BB962C8B-B14F-4D97-AF65-F5344CB8AC3E}">
        <p14:creationId xmlns:p14="http://schemas.microsoft.com/office/powerpoint/2010/main" val="242488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8" grpId="0"/>
      <p:bldP spid="19" grpId="0"/>
      <p:bldP spid="20" grpId="0"/>
      <p:bldP spid="21" grpId="0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Бази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1366</TotalTime>
  <Words>1192</Words>
  <Application>Microsoft Office PowerPoint</Application>
  <PresentationFormat>Экран (4:3)</PresentationFormat>
  <Paragraphs>132</Paragraphs>
  <Slides>15</Slides>
  <Notes>4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a_AlbionicExp</vt:lpstr>
      <vt:lpstr>Arial</vt:lpstr>
      <vt:lpstr>Calibri</vt:lpstr>
      <vt:lpstr>Century Gothic</vt:lpstr>
      <vt:lpstr>Corbel</vt:lpstr>
      <vt:lpstr>MathJax_Main</vt:lpstr>
      <vt:lpstr>MathJax_Math-italic</vt:lpstr>
      <vt:lpstr>Open Sans</vt:lpstr>
      <vt:lpstr>OpenSans-Bold</vt:lpstr>
      <vt:lpstr>Wingdings</vt:lpstr>
      <vt:lpstr>Базис</vt:lpstr>
      <vt:lpstr>Тема: Упрощение логических выражений.</vt:lpstr>
      <vt:lpstr>Презентация PowerPoint</vt:lpstr>
      <vt:lpstr>Повторение изученного</vt:lpstr>
      <vt:lpstr>Презентация PowerPoint</vt:lpstr>
      <vt:lpstr>Презентация PowerPoint</vt:lpstr>
      <vt:lpstr>Упрощение логических выражений</vt:lpstr>
      <vt:lpstr>Алгоритм упрощения логических выражений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Рассмотрим примеры, в которых встречается импликация и эквивалентность.</vt:lpstr>
      <vt:lpstr>А теперь попробуйте сами</vt:lpstr>
      <vt:lpstr>СПАСИБО ЗА ВНИМАНИЕ!</vt:lpstr>
      <vt:lpstr>Законы алгебры логики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Упрощение логических выражений.</dc:title>
  <dc:creator>Юлия Тихонова</dc:creator>
  <cp:lastModifiedBy>Юлия Тихонова</cp:lastModifiedBy>
  <cp:revision>69</cp:revision>
  <dcterms:created xsi:type="dcterms:W3CDTF">2021-11-27T08:15:58Z</dcterms:created>
  <dcterms:modified xsi:type="dcterms:W3CDTF">2022-06-17T05:57:44Z</dcterms:modified>
</cp:coreProperties>
</file>