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9"/>
  </p:notesMasterIdLst>
  <p:sldIdLst>
    <p:sldId id="265" r:id="rId2"/>
    <p:sldId id="529" r:id="rId3"/>
    <p:sldId id="276" r:id="rId4"/>
    <p:sldId id="369" r:id="rId5"/>
    <p:sldId id="352" r:id="rId6"/>
    <p:sldId id="334" r:id="rId7"/>
    <p:sldId id="481" r:id="rId8"/>
    <p:sldId id="482" r:id="rId9"/>
    <p:sldId id="273" r:id="rId10"/>
    <p:sldId id="568" r:id="rId11"/>
    <p:sldId id="569" r:id="rId12"/>
    <p:sldId id="570" r:id="rId13"/>
    <p:sldId id="571" r:id="rId14"/>
    <p:sldId id="572" r:id="rId15"/>
    <p:sldId id="574" r:id="rId16"/>
    <p:sldId id="575" r:id="rId17"/>
    <p:sldId id="576" r:id="rId18"/>
    <p:sldId id="573" r:id="rId19"/>
    <p:sldId id="478" r:id="rId20"/>
    <p:sldId id="577" r:id="rId21"/>
    <p:sldId id="578" r:id="rId22"/>
    <p:sldId id="579" r:id="rId23"/>
    <p:sldId id="580" r:id="rId24"/>
    <p:sldId id="581" r:id="rId25"/>
    <p:sldId id="582" r:id="rId26"/>
    <p:sldId id="583" r:id="rId27"/>
    <p:sldId id="58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9CF23D7-7E17-456A-AE54-49003D6A2B92}">
          <p14:sldIdLst>
            <p14:sldId id="265"/>
            <p14:sldId id="529"/>
            <p14:sldId id="276"/>
            <p14:sldId id="369"/>
            <p14:sldId id="352"/>
            <p14:sldId id="334"/>
            <p14:sldId id="481"/>
            <p14:sldId id="482"/>
            <p14:sldId id="273"/>
            <p14:sldId id="568"/>
            <p14:sldId id="569"/>
            <p14:sldId id="570"/>
            <p14:sldId id="571"/>
            <p14:sldId id="572"/>
            <p14:sldId id="574"/>
            <p14:sldId id="575"/>
            <p14:sldId id="576"/>
            <p14:sldId id="573"/>
            <p14:sldId id="478"/>
            <p14:sldId id="577"/>
            <p14:sldId id="578"/>
            <p14:sldId id="579"/>
            <p14:sldId id="580"/>
            <p14:sldId id="581"/>
            <p14:sldId id="582"/>
            <p14:sldId id="583"/>
            <p14:sldId id="58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26B"/>
    <a:srgbClr val="008080"/>
    <a:srgbClr val="0099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75" d="100"/>
          <a:sy n="75" d="100"/>
        </p:scale>
        <p:origin x="-54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55C48-C211-4B05-8F8B-0ED8E25E2C41}" type="datetimeFigureOut">
              <a:rPr lang="x-none" smtClean="0"/>
              <a:pPr/>
              <a:t>01.12.2021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F6CCB-9426-4734-A9C6-29B35770AD2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9434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F6CCB-9426-4734-A9C6-29B35770AD2B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42665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F6CCB-9426-4734-A9C6-29B35770AD2B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7551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40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11213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1213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1213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1213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1213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12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12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12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12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DCF77EBC-4015-449E-8941-35C02F676EDB}" type="slidenum">
              <a:rPr lang="en-US" altLang="ru-RU" sz="1000">
                <a:solidFill>
                  <a:schemeClr val="folHlink"/>
                </a:solidFill>
                <a:latin typeface="Arial" charset="0"/>
              </a:rPr>
              <a:pPr/>
              <a:t>19</a:t>
            </a:fld>
            <a:endParaRPr lang="en-US" altLang="ru-RU" sz="1000">
              <a:solidFill>
                <a:schemeClr val="folHlin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00303EB-02BE-47E7-804C-7782C9F93382}" type="datetimeFigureOut">
              <a:rPr lang="x-none" smtClean="0"/>
              <a:pPr/>
              <a:t>01.12.2021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2E6D662-B804-4514-A167-559B837F834A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9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03EB-02BE-47E7-804C-7782C9F93382}" type="datetimeFigureOut">
              <a:rPr lang="x-none" smtClean="0"/>
              <a:pPr/>
              <a:t>01.12.2021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D662-B804-4514-A167-559B837F834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0525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03EB-02BE-47E7-804C-7782C9F93382}" type="datetimeFigureOut">
              <a:rPr lang="x-none" smtClean="0"/>
              <a:pPr/>
              <a:t>01.12.2021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D662-B804-4514-A167-559B837F834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5949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03EB-02BE-47E7-804C-7782C9F93382}" type="datetimeFigureOut">
              <a:rPr lang="x-none" smtClean="0"/>
              <a:pPr/>
              <a:t>01.12.2021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D662-B804-4514-A167-559B837F834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46333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03EB-02BE-47E7-804C-7782C9F93382}" type="datetimeFigureOut">
              <a:rPr lang="x-none" smtClean="0"/>
              <a:pPr/>
              <a:t>01.12.2021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D662-B804-4514-A167-559B837F834A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651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03EB-02BE-47E7-804C-7782C9F93382}" type="datetimeFigureOut">
              <a:rPr lang="x-none" smtClean="0"/>
              <a:pPr/>
              <a:t>01.12.2021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D662-B804-4514-A167-559B837F834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463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03EB-02BE-47E7-804C-7782C9F93382}" type="datetimeFigureOut">
              <a:rPr lang="x-none" smtClean="0"/>
              <a:pPr/>
              <a:t>01.12.2021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D662-B804-4514-A167-559B837F834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2552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03EB-02BE-47E7-804C-7782C9F93382}" type="datetimeFigureOut">
              <a:rPr lang="x-none" smtClean="0"/>
              <a:pPr/>
              <a:t>01.12.2021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D662-B804-4514-A167-559B837F834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09905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03EB-02BE-47E7-804C-7782C9F93382}" type="datetimeFigureOut">
              <a:rPr lang="x-none" smtClean="0"/>
              <a:pPr/>
              <a:t>01.12.2021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D662-B804-4514-A167-559B837F834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972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03EB-02BE-47E7-804C-7782C9F93382}" type="datetimeFigureOut">
              <a:rPr lang="x-none" smtClean="0"/>
              <a:pPr/>
              <a:t>01.12.2021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D662-B804-4514-A167-559B837F834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7403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03EB-02BE-47E7-804C-7782C9F93382}" type="datetimeFigureOut">
              <a:rPr lang="x-none" smtClean="0"/>
              <a:pPr/>
              <a:t>01.12.2021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D662-B804-4514-A167-559B837F834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897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00303EB-02BE-47E7-804C-7782C9F93382}" type="datetimeFigureOut">
              <a:rPr lang="x-none" smtClean="0"/>
              <a:pPr/>
              <a:t>01.12.2021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2E6D662-B804-4514-A167-559B837F834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461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6" name="Rectangle 6">
            <a:extLst>
              <a:ext uri="{FF2B5EF4-FFF2-40B4-BE49-F238E27FC236}">
                <a16:creationId xmlns:a16="http://schemas.microsoft.com/office/drawing/2014/main" xmlns="" id="{5002D368-E077-4B2B-A8D8-6A42F4F8D36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endParaRPr lang="x-none" altLang="x-none" sz="3200"/>
          </a:p>
        </p:txBody>
      </p:sp>
      <p:sp>
        <p:nvSpPr>
          <p:cNvPr id="71684" name="Rectangle 4">
            <a:extLst>
              <a:ext uri="{FF2B5EF4-FFF2-40B4-BE49-F238E27FC236}">
                <a16:creationId xmlns:a16="http://schemas.microsoft.com/office/drawing/2014/main" xmlns="" id="{27B93409-8C6A-4EA9-B752-CDADFF92F296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519952" y="3263462"/>
            <a:ext cx="11268636" cy="3183637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x-none" sz="1800" b="1" dirty="0">
                <a:solidFill>
                  <a:srgbClr val="020570"/>
                </a:solidFill>
                <a:latin typeface="Bookman Old Style" panose="02050604050505020204" pitchFamily="18" charset="0"/>
              </a:rPr>
              <a:t/>
            </a:r>
            <a:br>
              <a:rPr lang="ru-RU" altLang="x-none" sz="1800" b="1" dirty="0">
                <a:solidFill>
                  <a:srgbClr val="020570"/>
                </a:solidFill>
                <a:latin typeface="Bookman Old Style" panose="02050604050505020204" pitchFamily="18" charset="0"/>
              </a:rPr>
            </a:br>
            <a:r>
              <a:rPr lang="ru-RU" altLang="x-none" sz="1800" b="1" dirty="0">
                <a:solidFill>
                  <a:srgbClr val="020570"/>
                </a:solidFill>
                <a:latin typeface="Bookman Old Style" panose="02050604050505020204" pitchFamily="18" charset="0"/>
              </a:rPr>
              <a:t/>
            </a:r>
            <a:br>
              <a:rPr lang="ru-RU" altLang="x-none" sz="1800" b="1" dirty="0">
                <a:solidFill>
                  <a:srgbClr val="020570"/>
                </a:solidFill>
                <a:latin typeface="Bookman Old Style" panose="02050604050505020204" pitchFamily="18" charset="0"/>
              </a:rPr>
            </a:br>
            <a:r>
              <a:rPr lang="ru-RU" altLang="x-none" sz="1800" b="1" dirty="0">
                <a:solidFill>
                  <a:srgbClr val="020570"/>
                </a:solidFill>
                <a:latin typeface="Bookman Old Style" panose="02050604050505020204" pitchFamily="18" charset="0"/>
              </a:rPr>
              <a:t/>
            </a:r>
            <a:br>
              <a:rPr lang="ru-RU" altLang="x-none" sz="1800" b="1" dirty="0">
                <a:solidFill>
                  <a:srgbClr val="020570"/>
                </a:solidFill>
                <a:latin typeface="Bookman Old Style" panose="02050604050505020204" pitchFamily="18" charset="0"/>
              </a:rPr>
            </a:br>
            <a:r>
              <a:rPr lang="ru-RU" altLang="x-none" sz="2800" b="1" dirty="0">
                <a:solidFill>
                  <a:srgbClr val="020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 </a:t>
            </a:r>
            <a:br>
              <a:rPr lang="ru-RU" altLang="x-none" sz="2800" b="1" dirty="0">
                <a:solidFill>
                  <a:srgbClr val="020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x-none" sz="2800" b="1" dirty="0">
                <a:solidFill>
                  <a:srgbClr val="020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x-none" sz="2800" b="1" dirty="0">
                <a:solidFill>
                  <a:srgbClr val="020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x-none" sz="4800" b="1" dirty="0">
                <a:solidFill>
                  <a:srgbClr val="020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Деловое общение </a:t>
            </a:r>
            <a:br>
              <a:rPr lang="ru-RU" altLang="x-none" sz="4800" b="1" dirty="0">
                <a:solidFill>
                  <a:srgbClr val="020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x-none" sz="4800" b="1" dirty="0">
              <a:solidFill>
                <a:srgbClr val="02057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x-none" sz="2400" b="1" dirty="0" smtClean="0">
                <a:solidFill>
                  <a:srgbClr val="020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23.11.2021 г.</a:t>
            </a:r>
            <a:r>
              <a:rPr lang="ru-RU" altLang="x-none" sz="4800" b="1" dirty="0">
                <a:solidFill>
                  <a:srgbClr val="020570"/>
                </a:solidFill>
                <a:latin typeface="Bookman Old Style" panose="02050604050505020204" pitchFamily="18" charset="0"/>
              </a:rPr>
              <a:t/>
            </a:r>
            <a:br>
              <a:rPr lang="ru-RU" altLang="x-none" sz="4800" b="1" dirty="0">
                <a:solidFill>
                  <a:srgbClr val="020570"/>
                </a:solidFill>
                <a:latin typeface="Bookman Old Style" panose="02050604050505020204" pitchFamily="18" charset="0"/>
              </a:rPr>
            </a:br>
            <a:endParaRPr lang="ru-RU" altLang="x-none" sz="4800" b="1" dirty="0">
              <a:solidFill>
                <a:srgbClr val="02057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1687" name="Rectangle 7">
            <a:extLst>
              <a:ext uri="{FF2B5EF4-FFF2-40B4-BE49-F238E27FC236}">
                <a16:creationId xmlns:a16="http://schemas.microsoft.com/office/drawing/2014/main" xmlns="" id="{B2A2CD16-0457-4776-A567-E70165EAC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52" y="677917"/>
            <a:ext cx="11268636" cy="2317158"/>
          </a:xfrm>
          <a:prstGeom prst="rect">
            <a:avLst/>
          </a:prstGeom>
          <a:solidFill>
            <a:srgbClr val="FFFF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ru-RU" altLang="x-none" sz="3200" b="1" dirty="0">
                <a:solidFill>
                  <a:srgbClr val="020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дисциплина «Менеджмент»</a:t>
            </a:r>
          </a:p>
          <a:p>
            <a:pPr algn="l"/>
            <a:endParaRPr lang="ru-RU" altLang="x-none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x-none" sz="3200" b="1" dirty="0">
                <a:solidFill>
                  <a:srgbClr val="020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 «Коммуникации в системе управления»</a:t>
            </a:r>
          </a:p>
        </p:txBody>
      </p:sp>
    </p:spTree>
    <p:extLst>
      <p:ext uri="{BB962C8B-B14F-4D97-AF65-F5344CB8AC3E}">
        <p14:creationId xmlns:p14="http://schemas.microsoft.com/office/powerpoint/2010/main" val="3809243758"/>
      </p:ext>
    </p:extLst>
  </p:cSld>
  <p:clrMapOvr>
    <a:masterClrMapping/>
  </p:clrMapOvr>
  <p:transition>
    <p:pull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21E3A0D-B6CD-440B-AAFE-5E45EC6DDE3D}"/>
              </a:ext>
            </a:extLst>
          </p:cNvPr>
          <p:cNvSpPr txBox="1"/>
          <p:nvPr/>
        </p:nvSpPr>
        <p:spPr>
          <a:xfrm>
            <a:off x="472966" y="457200"/>
            <a:ext cx="11146220" cy="351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750"/>
              </a:spcAft>
            </a:pPr>
            <a:r>
              <a:rPr lang="ru-RU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Вербальные компоненты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– это смысл первых 10 слов, в число которых входят слова приветствия, представление себя, передача вашего отношения к встрече. Обязательно произносится и имя человека, на которого вы хотите произвести хорошее первое впечатление.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750"/>
              </a:spcAft>
            </a:pPr>
            <a:r>
              <a:rPr lang="ru-RU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Вокальные компоненты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– то, как мы говорим эти слова: скорость, интонация, тембр, громкость, ударение, ритмика. Для каждого слова существует только один способ его написания и более сотни различимых на слух и по смыслу вариантов его произнесения. Вокальная гибкость придает семантическое многообразие одним и тем же словам.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1E8775A-0335-4A61-8508-1D38858D7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759" y="3738343"/>
            <a:ext cx="4072481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45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AF631F-1C1F-4F81-84D0-18716FC6254C}"/>
              </a:ext>
            </a:extLst>
          </p:cNvPr>
          <p:cNvSpPr txBox="1"/>
          <p:nvPr/>
        </p:nvSpPr>
        <p:spPr>
          <a:xfrm>
            <a:off x="315311" y="204953"/>
            <a:ext cx="1174531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750"/>
              </a:spcAft>
            </a:pPr>
            <a:r>
              <a:rPr lang="ru-RU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Задание 1.</a:t>
            </a:r>
            <a:endParaRPr lang="ru-RU" sz="24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75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Произнесите фразу с разными интонациями.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75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Умница! Молодец! (с благодарностью, с восторгом, иронично, огорченно,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гневно)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75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Я этого никогда не забуду (с признательностью, с обидой, с восхищением,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гневом).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75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Спасибо, как это вы догадались! (искренне, с восхищением, с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осуждением).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75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Ничем не могу вам помочь (искренне, с сочувствием, давая понять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бестактность просьбы).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75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Вы поняли меня? (доброжелательно, учтиво, сухо, официально, с угрозой).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75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До встречи! (тепло, нежно, холодно, сухо, решительно, резко,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безразлично).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75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Это я! (радостно, торжественно, виновато, грозно, задумчиво, небрежно,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таинственно).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75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8. Я не могу здесь оставаться (с сожалением, значительно, обиженно,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неуверенно, решительно).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92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CE16B2-6974-47C9-B0A6-E89FC2B45A4B}"/>
              </a:ext>
            </a:extLst>
          </p:cNvPr>
          <p:cNvSpPr txBox="1"/>
          <p:nvPr/>
        </p:nvSpPr>
        <p:spPr>
          <a:xfrm>
            <a:off x="614855" y="425669"/>
            <a:ext cx="113038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750"/>
              </a:spcAft>
            </a:pPr>
            <a:r>
              <a:rPr lang="ru-RU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 визуальные компонентам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(то, как мы выглядим в процессе общения), на которые следует обращать внимание, относятся: мимика, взгляд, жесты, осанка, одежда. Многое из того, что вы хотите сказать, вы можете выразить своими жестами, одеждой и манерой поведения.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05DD134-438F-4D0F-8CAC-CD06FBBCD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593" y="2226355"/>
            <a:ext cx="7935310" cy="427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01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08460A-2EB2-4054-ACFB-E68691327CA2}"/>
              </a:ext>
            </a:extLst>
          </p:cNvPr>
          <p:cNvSpPr txBox="1"/>
          <p:nvPr/>
        </p:nvSpPr>
        <p:spPr>
          <a:xfrm>
            <a:off x="772509" y="567559"/>
            <a:ext cx="10815145" cy="4170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75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Виды коммуникаций в деловом общении можно разделить на следующие группы.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Font typeface="+mj-lt"/>
              <a:buAutoNum type="arabicPeriod"/>
              <a:tabLst>
                <a:tab pos="949325" algn="l"/>
              </a:tabLst>
            </a:pPr>
            <a:r>
              <a:rPr lang="ru-RU" sz="24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Вербальные.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В качестве таких коммуникаций используется человеческая речь, с помощью которой передается основная часть информации.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Font typeface="+mj-lt"/>
              <a:buAutoNum type="arabicPeriod"/>
              <a:tabLst>
                <a:tab pos="949325" algn="l"/>
              </a:tabLst>
            </a:pPr>
            <a:r>
              <a:rPr lang="ru-RU" sz="24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Невербальные коммуникации 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это обмен информацией с помощью жестов и мимики. Они позволяют поддерживать психологический контакт между собеседниками. С помощью невербальных средств общения обмен информацией приобретает эмоциональную окраску. Такой вид коммуникаций в большинстве случаев не поддается контролю со стороны говорящего и реализуется на подсознательном уровне.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E74FA1E-D5CF-4020-8B62-88BDF5077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694" y="4257673"/>
            <a:ext cx="4056994" cy="22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12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DCCB44-F872-4AC8-B155-44A1223D8343}"/>
              </a:ext>
            </a:extLst>
          </p:cNvPr>
          <p:cNvSpPr txBox="1"/>
          <p:nvPr/>
        </p:nvSpPr>
        <p:spPr>
          <a:xfrm>
            <a:off x="977463" y="362608"/>
            <a:ext cx="102633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spcAft>
                <a:spcPts val="75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ВЕРБАЛЬНЫЕ СРЕДСТВА ДЕЛОВОЙ КОММУНИКАЦИИ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738C54-4C67-4C44-A24E-EBB6C5EAD3DA}"/>
              </a:ext>
            </a:extLst>
          </p:cNvPr>
          <p:cNvSpPr txBox="1"/>
          <p:nvPr/>
        </p:nvSpPr>
        <p:spPr>
          <a:xfrm>
            <a:off x="425669" y="1040524"/>
            <a:ext cx="11161986" cy="140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75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способу обмена информацией деловое общение различают на: </a:t>
            </a:r>
          </a:p>
          <a:p>
            <a:pPr marL="342900" indent="-342900" algn="just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устное </a:t>
            </a:r>
          </a:p>
          <a:p>
            <a:pPr marL="342900" indent="-342900" algn="just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письменное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7510E2-B63C-440E-9E6D-CAB81A8A4553}"/>
              </a:ext>
            </a:extLst>
          </p:cNvPr>
          <p:cNvSpPr txBox="1"/>
          <p:nvPr/>
        </p:nvSpPr>
        <p:spPr>
          <a:xfrm>
            <a:off x="425669" y="2885090"/>
            <a:ext cx="11161986" cy="140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750"/>
              </a:spcAft>
            </a:pP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Устные 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виды делового общения, в свою очередь, разделяются на:</a:t>
            </a:r>
          </a:p>
          <a:p>
            <a:pPr marL="342900" indent="-342900" algn="just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монологические </a:t>
            </a:r>
          </a:p>
          <a:p>
            <a:pPr marL="342900" indent="-342900" algn="just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диалогические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B8F8AE0-0E32-4FB9-8421-F8BAA4628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881" y="3397470"/>
            <a:ext cx="3215450" cy="321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27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906D487-A50C-4851-9492-381A7574D31C}"/>
              </a:ext>
            </a:extLst>
          </p:cNvPr>
          <p:cNvSpPr txBox="1"/>
          <p:nvPr/>
        </p:nvSpPr>
        <p:spPr>
          <a:xfrm>
            <a:off x="725214" y="472966"/>
            <a:ext cx="8414844" cy="2103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75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 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монологическим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видам относятся: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риветственная речь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орговая речь (реклама)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нформационная речь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оклад (на заседании, собрании)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69D21C-BD41-4863-852C-3D0B528F4E43}"/>
              </a:ext>
            </a:extLst>
          </p:cNvPr>
          <p:cNvSpPr txBox="1"/>
          <p:nvPr/>
        </p:nvSpPr>
        <p:spPr>
          <a:xfrm>
            <a:off x="725214" y="2822327"/>
            <a:ext cx="11177752" cy="4052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75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диалогическим 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видам относятся: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еловой разговор - кратковременный контакт, преимущественно на одну тему,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еловая беседа - продолжительный обмен сведениями, точками зрения, часто сопровождающийся принятием решений,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ереговоры - обсуждение с целью заключения соглашения по какому - либо вопросу,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нтервью - разговор с журналистом, предназначенный для печати, радио, телевидения,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дискуссия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овещание (собрание),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ресс-конференция.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750"/>
              </a:spcAft>
              <a:buFont typeface="Wingdings" panose="05000000000000000000" pitchFamily="2" charset="2"/>
              <a:buChar char="Ø"/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53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4FEAF9-3D81-478A-A93D-6D24FB937111}"/>
              </a:ext>
            </a:extLst>
          </p:cNvPr>
          <p:cNvSpPr txBox="1"/>
          <p:nvPr/>
        </p:nvSpPr>
        <p:spPr>
          <a:xfrm>
            <a:off x="772510" y="614855"/>
            <a:ext cx="107836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750"/>
              </a:spcAft>
            </a:pP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Письменные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виды делового общения - это многочисленные служебные документы: деловое письмо, протокол, отчет, справка, докладная и объяснительная записка, акт, заявление, договор, устав, положение, инструкция, решение, распоряжение, указание, приказ, доверенность и др.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43DCEA3-7821-4E5D-8971-D33EEE3B6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502" y="2551034"/>
            <a:ext cx="6566995" cy="369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91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DE9551-CD3D-490D-B959-293799499CB1}"/>
              </a:ext>
            </a:extLst>
          </p:cNvPr>
          <p:cNvSpPr txBox="1"/>
          <p:nvPr/>
        </p:nvSpPr>
        <p:spPr>
          <a:xfrm>
            <a:off x="346841" y="315310"/>
            <a:ext cx="11729545" cy="2226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750"/>
              </a:spcAft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содержанию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деловое общение может быть разделено на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75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материальное 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обмен предметами и продуктами деятельности;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75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огнитивное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- обмен знаниями;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75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отивационное</a:t>
            </a:r>
            <a:r>
              <a:rPr lang="ru-RU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обмен побуждениями, целями, интересами, мотивами, потребностями;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75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еятельностное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- обмен действиями, операциями, умениями, навыками.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E3E725-EBAE-47CB-89D9-8877B562CBF6}"/>
              </a:ext>
            </a:extLst>
          </p:cNvPr>
          <p:cNvSpPr txBox="1"/>
          <p:nvPr/>
        </p:nvSpPr>
        <p:spPr>
          <a:xfrm>
            <a:off x="346842" y="3034003"/>
            <a:ext cx="11571889" cy="3021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750"/>
              </a:spcAft>
            </a:pPr>
            <a:r>
              <a:rPr lang="ru-RU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средствам общения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 деление на такие четыре вида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епосредственное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- осуществляемое с помощью естественных органов, данных живому существу: руки, голова, туловище, голосовые связки и т.д.;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посредованное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 связанное с использованием специальных средств и орудий;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рямое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 предполагает личные контакты и непосредственное восприятие друг другом общающихся людей в самом акте общения;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освенное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 осуществляется через посредников, которыми могут выступать другие люди.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320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B7FE78D-E0C0-4C28-866C-F50CA7853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427" y="308817"/>
            <a:ext cx="8746957" cy="624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56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E9C0C4E5-2B7E-4EE1-AC90-3E5F305EDC75}" type="slidenum">
              <a:rPr lang="ru-RU" altLang="ru-RU" sz="1200">
                <a:latin typeface="Arial" charset="0"/>
              </a:rPr>
              <a:pPr/>
              <a:t>19</a:t>
            </a:fld>
            <a:endParaRPr lang="ru-RU" altLang="ru-RU" sz="1200">
              <a:latin typeface="Arial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5735606-2749-43F1-99C7-B7E71178B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463" y="4315312"/>
            <a:ext cx="3137547" cy="20910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41B755E-C416-461E-A760-0A154BFBE808}"/>
              </a:ext>
            </a:extLst>
          </p:cNvPr>
          <p:cNvSpPr txBox="1"/>
          <p:nvPr/>
        </p:nvSpPr>
        <p:spPr>
          <a:xfrm>
            <a:off x="378372" y="269047"/>
            <a:ext cx="11524594" cy="2170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Жесты и их значение </a:t>
            </a:r>
          </a:p>
          <a:p>
            <a:pPr marL="742950" lvl="1" indent="-285750" algn="just">
              <a:spcAft>
                <a:spcPts val="75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Открытые жесты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750"/>
              </a:spcAft>
            </a:pPr>
            <a:r>
              <a:rPr lang="ru-RU" sz="2400" b="1" i="1" dirty="0">
                <a:solidFill>
                  <a:srgbClr val="3B62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Открытые жесты</a:t>
            </a:r>
            <a:r>
              <a:rPr lang="ru-RU" sz="2400" b="1" dirty="0">
                <a:solidFill>
                  <a:srgbClr val="3B62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свидетельство психологической открытости, желании общения и продуктивных контактов. Проявляются в нескрещенных и незамкнутых позициях рук и ног.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C2DA94-7DB8-4752-B53C-6C606DE6F808}"/>
              </a:ext>
            </a:extLst>
          </p:cNvPr>
          <p:cNvSpPr txBox="1"/>
          <p:nvPr/>
        </p:nvSpPr>
        <p:spPr>
          <a:xfrm rot="10800000" flipV="1">
            <a:off x="567558" y="2776481"/>
            <a:ext cx="113354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2.</a:t>
            </a:r>
            <a:r>
              <a:rPr lang="ru-RU" dirty="0"/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Закрытые жесты</a:t>
            </a:r>
          </a:p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i="1" dirty="0">
                <a:solidFill>
                  <a:srgbClr val="3B6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Закрытые жесты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 о психологической закрытости, желании изолироваться, уйти от ситуации. Проявляются в виде скрещенных рук и ног.</a:t>
            </a:r>
          </a:p>
        </p:txBody>
      </p:sp>
    </p:spTree>
    <p:extLst>
      <p:ext uri="{BB962C8B-B14F-4D97-AF65-F5344CB8AC3E}">
        <p14:creationId xmlns:p14="http://schemas.microsoft.com/office/powerpoint/2010/main" val="657998012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972" y="365126"/>
            <a:ext cx="11566635" cy="1211426"/>
          </a:xfrm>
        </p:spPr>
        <p:txBody>
          <a:bodyPr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Самая главная формула успеха – знание, как общаться с людьми (Теодор Рузвельт)</a:t>
            </a:r>
            <a:b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занятия: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теоретические знания в области делового общения, рассмотреть деловое общение как коммуникационный процесс, узнать о его видах и формах.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A42A467-6839-45AA-A6B0-79FB5230538E}"/>
              </a:ext>
            </a:extLst>
          </p:cNvPr>
          <p:cNvSpPr txBox="1"/>
          <p:nvPr/>
        </p:nvSpPr>
        <p:spPr>
          <a:xfrm>
            <a:off x="399393" y="2044005"/>
            <a:ext cx="1156663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  <a:p>
            <a:pPr marL="514350" indent="-51435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Деловое общение и его виды.</a:t>
            </a:r>
          </a:p>
          <a:p>
            <a:pPr marL="514350" indent="-51435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Вербальные средства деловой коммуникации.</a:t>
            </a:r>
          </a:p>
          <a:p>
            <a:pPr marL="514350" indent="-51435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Невербальные средства деловой коммуникации.</a:t>
            </a:r>
          </a:p>
          <a:p>
            <a:pPr marL="514350" indent="-51435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Коммуникативная культура в деловом общении.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691C3B2-9EC7-4286-8ABC-BCA9ACDE7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525" y="2831642"/>
            <a:ext cx="3238082" cy="323808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4D81E25-A8DD-4650-99C2-BD1D92DA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186" y="244365"/>
            <a:ext cx="8901628" cy="63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39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735B11A-C801-4F19-BE60-9C5FD10BD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268" y="346841"/>
            <a:ext cx="8870731" cy="625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40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ABFA123-290D-4C13-9836-DE39BA8B4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748" y="296811"/>
            <a:ext cx="8352503" cy="626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04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4281555-CAFA-449D-A601-201F4742B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697" y="287593"/>
            <a:ext cx="8377084" cy="628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21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47C70D-5448-4550-A36E-3308ED8A2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86" y="251954"/>
            <a:ext cx="8667556" cy="635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56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C4B960-36B6-4992-B530-9BDB2F1313B0}"/>
              </a:ext>
            </a:extLst>
          </p:cNvPr>
          <p:cNvSpPr txBox="1"/>
          <p:nvPr/>
        </p:nvSpPr>
        <p:spPr>
          <a:xfrm>
            <a:off x="1484416" y="356261"/>
            <a:ext cx="9488384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750"/>
              </a:spcAft>
              <a:tabLst>
                <a:tab pos="949325" algn="l"/>
              </a:tabLst>
            </a:pP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КОММУНИКАТИВНАЯ КУЛЬТУРА В ДЕЛОВОМ ОБЩЕНИИ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C53606-D2F5-4510-8426-E95423714C26}"/>
              </a:ext>
            </a:extLst>
          </p:cNvPr>
          <p:cNvSpPr txBox="1"/>
          <p:nvPr/>
        </p:nvSpPr>
        <p:spPr>
          <a:xfrm>
            <a:off x="736269" y="817156"/>
            <a:ext cx="109965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750"/>
              </a:spcAft>
            </a:pPr>
            <a:r>
              <a:rPr lang="ru-RU" sz="2400" b="1" i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Коммуникативная культура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 это знания, умения, навы­ки в области организации взаимодействия людей в деловой сфере, позволяющие устанавли­вать психологический контакт с деловыми партнерами, доби­ваться точного восприятия и понимания в процессе общения, прогнозировать поведение деловых партнеров, направлять поведение деловых партнеров к желательному результату.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2F38609-909C-4E8B-9AD3-C6E9DD0D95CF}"/>
              </a:ext>
            </a:extLst>
          </p:cNvPr>
          <p:cNvSpPr txBox="1"/>
          <p:nvPr/>
        </p:nvSpPr>
        <p:spPr>
          <a:xfrm>
            <a:off x="736269" y="2756148"/>
            <a:ext cx="1099655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75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Нравственные требования к общению связаны с признанием ценности каждой личности и включают в себя: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Вежливость </a:t>
            </a:r>
          </a:p>
          <a:p>
            <a:pPr marL="342900" indent="-342900" algn="just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Корректность </a:t>
            </a:r>
          </a:p>
          <a:p>
            <a:pPr marL="342900" indent="-342900" algn="just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Тактичность </a:t>
            </a:r>
            <a:endParaRPr lang="ru-RU" sz="2000" b="1" i="1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Скромность </a:t>
            </a:r>
          </a:p>
          <a:p>
            <a:pPr marL="342900" indent="-342900" algn="just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Точность </a:t>
            </a:r>
          </a:p>
          <a:p>
            <a:pPr marL="342900" indent="-342900" algn="just"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Предупредительность 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B9FBFB3-AFCD-4FB4-BD6D-168FAC89D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524" y="3261597"/>
            <a:ext cx="4466208" cy="286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32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1EDC1B-9313-41AE-AD36-ED864E9B8517}"/>
              </a:ext>
            </a:extLst>
          </p:cNvPr>
          <p:cNvSpPr txBox="1"/>
          <p:nvPr/>
        </p:nvSpPr>
        <p:spPr>
          <a:xfrm>
            <a:off x="641267" y="558140"/>
            <a:ext cx="11150929" cy="5443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Задание 2: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Составить социально-психологический и мораль­но-этический портрет современного руководителя (какими качествами он должен обладать, чтобы преуспеть в деловом общении с коллегами):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НАПРИМЕР: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социально-психологический и мораль­но-этический портрет предпринимателя: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Инициативность и способность вести поиск.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Упорство и настойчивость.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 Готовность к риску.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 Ориентация на эффективность и качество.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 Вовлеченность в рабочие контакты.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 Целеустремленность.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 Стремление быть информированным.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8.  Умение систематически планировать и наблюдать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9.  Способность устанавливать связи и убеждать.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10. Уверенность в своих силах и независимость.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E3DAFFB-DB43-4D31-AD4E-517AA3BD3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404" y="3429000"/>
            <a:ext cx="4815558" cy="201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34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08921CF-3784-46BD-AD46-59ED41571745}"/>
              </a:ext>
            </a:extLst>
          </p:cNvPr>
          <p:cNvSpPr txBox="1"/>
          <p:nvPr/>
        </p:nvSpPr>
        <p:spPr>
          <a:xfrm>
            <a:off x="626301" y="801666"/>
            <a:ext cx="10734805" cy="3683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750"/>
              </a:spcAft>
            </a:pPr>
            <a:r>
              <a:rPr lang="ru-RU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Задание 3.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750"/>
              </a:spcAft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в микро-группе по 2-4 человека. Группа помогает каждому найти ответы на следующие вопросы: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750"/>
              </a:spcAft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В чем особенности вашего имиджа? Насколько он приемлем в деловом мире?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750"/>
              </a:spcAft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Подумайте, что нужно сделать, чтобы ваш имидж способствовал успеху в деловом мире: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750"/>
              </a:spcAft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а) как улучшить внешнее впечатление;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750"/>
              </a:spcAft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б) какие деловые качества нужно приобрести, какие усовершенствовать, от каких недостатков характера необходимо избавиться.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46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AC6FC38B-E389-49D8-A702-FD97A0B626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0979" y="425749"/>
            <a:ext cx="10925504" cy="808037"/>
          </a:xfrm>
          <a:solidFill>
            <a:srgbClr val="FFFF00"/>
          </a:solidFill>
          <a:ln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marL="838200" indent="-838200"/>
            <a:r>
              <a:rPr lang="ru-RU" altLang="x-none" sz="2800" b="1" dirty="0">
                <a:solidFill>
                  <a:srgbClr val="020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Ответьте на вопросы</a:t>
            </a:r>
            <a:br>
              <a:rPr lang="ru-RU" altLang="x-none" sz="2800" b="1" dirty="0">
                <a:solidFill>
                  <a:srgbClr val="020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x-none" sz="2400" b="1" dirty="0">
                <a:solidFill>
                  <a:srgbClr val="020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4099" name="Rectangle 28">
            <a:extLst>
              <a:ext uri="{FF2B5EF4-FFF2-40B4-BE49-F238E27FC236}">
                <a16:creationId xmlns:a16="http://schemas.microsoft.com/office/drawing/2014/main" xmlns="" id="{44F15EBA-5F54-4F94-9F3E-4EA4C59B80A7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740979" y="1196976"/>
            <a:ext cx="10925504" cy="3516914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 такое информация? Какие требования предъявляются к информации?</a:t>
            </a:r>
          </a:p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 такое коммуникация? </a:t>
            </a:r>
          </a:p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Коммуникационный процесс? </a:t>
            </a:r>
          </a:p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Какова главная задача коммуникационного процесса?</a:t>
            </a:r>
          </a:p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Назовите основные этапы коммуникационного процесса.</a:t>
            </a:r>
          </a:p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Назовите основные коммуникационные барьеры.</a:t>
            </a:r>
          </a:p>
        </p:txBody>
      </p:sp>
      <p:sp>
        <p:nvSpPr>
          <p:cNvPr id="152613" name="Rectangle 37">
            <a:extLst>
              <a:ext uri="{FF2B5EF4-FFF2-40B4-BE49-F238E27FC236}">
                <a16:creationId xmlns:a16="http://schemas.microsoft.com/office/drawing/2014/main" xmlns="" id="{B3C579F6-BBEF-4B9D-B93F-BF1BBC369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2447572"/>
            <a:ext cx="85693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eaLnBrk="1" hangingPunct="1"/>
            <a:r>
              <a:rPr lang="ru-RU" altLang="x-none" sz="2400" dirty="0">
                <a:solidFill>
                  <a:srgbClr val="1C1763"/>
                </a:solidFill>
              </a:rPr>
              <a:t>	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E66864F-3009-40E8-87AB-F0CB4651E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332" y="1845110"/>
            <a:ext cx="2575665" cy="273431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nimBg="1"/>
      <p:bldP spid="1526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7D718E5-3198-4D0B-A81B-E2DC7ED2E952}"/>
              </a:ext>
            </a:extLst>
          </p:cNvPr>
          <p:cNvSpPr txBox="1"/>
          <p:nvPr/>
        </p:nvSpPr>
        <p:spPr>
          <a:xfrm>
            <a:off x="394138" y="725214"/>
            <a:ext cx="11351172" cy="5462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75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ДЕЛОВОЕ ОБЩЕНИЕ И ЕГО ВИДЫ</a:t>
            </a:r>
          </a:p>
          <a:p>
            <a:pPr indent="450215" algn="just">
              <a:spcAft>
                <a:spcPts val="750"/>
              </a:spcAft>
            </a:pPr>
            <a:r>
              <a:rPr lang="ru-RU" sz="24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ДЕЛОВОЕ ОБЩЕНИЕ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сложный многоплановый процесс установления и развития контактов между людьми, порождаемый потребностями совместной деятельности и включающий в себя обмен информацией, выработку единой стратегии взаимодействия, восприятие и понимание другого человека.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750"/>
              </a:spcAft>
            </a:pPr>
            <a:r>
              <a:rPr lang="ru-RU" sz="2400" b="1" i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</a:t>
            </a:r>
            <a:r>
              <a:rPr lang="ru-RU" sz="24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ункции делового общения:</a:t>
            </a:r>
            <a:endParaRPr lang="ru-RU" sz="2400" b="1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совместной деятельности;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и развитие межличностных отношений;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познание людьми друг друга;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75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информативная, коммуникативная, воспитательная, нравственно -психологическая и др.</a:t>
            </a:r>
          </a:p>
          <a:p>
            <a:pPr lvl="0" algn="just">
              <a:lnSpc>
                <a:spcPct val="107000"/>
              </a:lnSpc>
              <a:spcAft>
                <a:spcPts val="750"/>
              </a:spcAft>
              <a:buSzPts val="1000"/>
              <a:tabLst>
                <a:tab pos="457200" algn="l"/>
              </a:tabLst>
            </a:pPr>
            <a:r>
              <a:rPr lang="ru-RU" sz="2400" b="1" i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ru-RU" sz="24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адача делового общения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— продуктивное и эффективное сотрудничество.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22B79F8-A835-4B04-8293-BC9DE1FA6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43" y="2728535"/>
            <a:ext cx="2701519" cy="21033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3">
            <a:extLst>
              <a:ext uri="{FF2B5EF4-FFF2-40B4-BE49-F238E27FC236}">
                <a16:creationId xmlns:a16="http://schemas.microsoft.com/office/drawing/2014/main" xmlns="" id="{7ACA2DAC-AF24-45D9-B713-B049C28A24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7019" y="378690"/>
            <a:ext cx="11850254" cy="6382327"/>
          </a:xfrm>
        </p:spPr>
        <p:txBody>
          <a:bodyPr/>
          <a:lstStyle/>
          <a:p>
            <a:pPr marL="0" indent="0">
              <a:buNone/>
            </a:pPr>
            <a:r>
              <a:rPr lang="ru-RU" altLang="x-none" dirty="0"/>
              <a:t>   </a:t>
            </a:r>
            <a:endParaRPr lang="ru-RU" altLang="x-none" sz="36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7BF21B-3A88-40F8-8A6F-D0A49D49FD4B}"/>
              </a:ext>
            </a:extLst>
          </p:cNvPr>
          <p:cNvSpPr txBox="1"/>
          <p:nvPr/>
        </p:nvSpPr>
        <p:spPr>
          <a:xfrm>
            <a:off x="536028" y="378690"/>
            <a:ext cx="112723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делового общения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(непосредственный прямой контакт:  с глазу на глаз, телефонный разговор);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косвенное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 процессе взаимодействия существует некая временная задержка, т.е. электронные письма, деловые записки, коммерческие предложения и т.д.).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9469BDD-4003-4E59-8448-393F21902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55" y="3261405"/>
            <a:ext cx="11114689" cy="29814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00E702E-8E84-4B93-978F-27902711C6C1}"/>
              </a:ext>
            </a:extLst>
          </p:cNvPr>
          <p:cNvSpPr txBox="1"/>
          <p:nvPr/>
        </p:nvSpPr>
        <p:spPr>
          <a:xfrm>
            <a:off x="1" y="599090"/>
            <a:ext cx="11745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750"/>
              </a:spcAft>
            </a:pPr>
            <a:r>
              <a:rPr lang="ru-RU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Первое впечатление: не всегда верно, но всегда устойчиво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EED1D8B-825B-4F40-B084-1F2236E635E2}"/>
              </a:ext>
            </a:extLst>
          </p:cNvPr>
          <p:cNvSpPr txBox="1"/>
          <p:nvPr/>
        </p:nvSpPr>
        <p:spPr>
          <a:xfrm>
            <a:off x="488731" y="1261241"/>
            <a:ext cx="1146153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первых 60 – 90 секунд в нашем подсознании создается образ человека. Надежность визуального оценочного метода составляет около 80 %.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Аксиома публичного выступления гласит: у оратора никогда не будет второго случая произвести первое впечатление.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подтверждают, что в 75 % случаев первое впечатление оказывается верным.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E19D67B-9CB9-46F8-ADE0-B377ED016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387" y="4031825"/>
            <a:ext cx="3522924" cy="23480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AF2D422-50A3-4A5D-8430-7EC15FDD331B}"/>
              </a:ext>
            </a:extLst>
          </p:cNvPr>
          <p:cNvSpPr txBox="1"/>
          <p:nvPr/>
        </p:nvSpPr>
        <p:spPr>
          <a:xfrm>
            <a:off x="693683" y="614855"/>
            <a:ext cx="1100433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формировании первого впечатления фиксируется: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облик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(это интегральное явление, в форме которого происходит синтез элементов телесной организации человека с его психологическим содержанием).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внешности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(система элементов: одежда, обувь, прическа, украшения и др., является проявлением невербальной коммуникации. Оформляя свою внешность, человек презентует во внешнюю среду и особенности ценностно-смыслового устройства своего жизненного мира).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Экспрессия, внешняя выразительность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(сила проявления чувств, переживаний. Экспрессивные реакции являются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внешним проявлением эмоций и чувств человека в мимике, пантомимике, голосе и жестах).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Выполняемые действия.</a:t>
            </a:r>
          </a:p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Предполагаемые качества личности.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B20075-B3CA-4C68-9DBA-01CB579371BF}"/>
              </a:ext>
            </a:extLst>
          </p:cNvPr>
          <p:cNvSpPr txBox="1"/>
          <p:nvPr/>
        </p:nvSpPr>
        <p:spPr>
          <a:xfrm>
            <a:off x="804041" y="614855"/>
            <a:ext cx="1102009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впечатление складывается на основе: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вербальных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(то, что мы говорим),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вокальных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то, как мы говорим),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(то, как мы при этом выглядим) компонентов общения.</a:t>
            </a:r>
            <a:r>
              <a:rPr lang="ru-RU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CEA5091-6CC7-4695-888E-147C7C46D283}"/>
              </a:ext>
            </a:extLst>
          </p:cNvPr>
          <p:cNvSpPr txBox="1"/>
          <p:nvPr/>
        </p:nvSpPr>
        <p:spPr>
          <a:xfrm>
            <a:off x="740979" y="2433969"/>
            <a:ext cx="10783614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Приемы установления контакта: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улыбка, доброжелательный взгляд;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приветствие, включающее рукопожатие и слова;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к партнеру по имени-отчеству, с этой целью – представление, знакомство, обмен визитными карточками;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 дружеского расположения, использование для этого шутки, юмора, комплиментов, видимого участия;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подчеркивание значимости партнера, фирмы, которую он представляет, проявление уважения к нему, демонстрируемое словами, мимикой, жестами, позой, организацией пространственной среды;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открытое признание достоинств вашего партнера.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DB0D7D0-F8C6-47F4-A961-B35D603F4114}"/>
              </a:ext>
            </a:extLst>
          </p:cNvPr>
          <p:cNvSpPr txBox="1"/>
          <p:nvPr/>
        </p:nvSpPr>
        <p:spPr>
          <a:xfrm>
            <a:off x="677917" y="599090"/>
            <a:ext cx="1095703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"Я должен получить эту работу". (Я должен получить эту работу, а не вы)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"Я ДОЛЖЕН получить эту работу". (Я должен получить эту работу, а не сделать что-то другое)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"Я должен ПОЛУЧИТЬ эту работу". (Я должен получить эту работу, а не отклонять предложение или критиковать его)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"Я должен получить ЭТУ работу". (Именно эту, а не какую другую)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"Я должен получить эту РАБОТУ". (Хотя она мне и не нравится)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9F2C4F3-D0A6-481D-8F49-E6AEA100C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253202"/>
            <a:ext cx="5827699" cy="333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70023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Основа</Template>
  <TotalTime>1942</TotalTime>
  <Words>791</Words>
  <Application>Microsoft Office PowerPoint</Application>
  <PresentationFormat>Произвольный</PresentationFormat>
  <Paragraphs>151</Paragraphs>
  <Slides>27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Базис</vt:lpstr>
      <vt:lpstr>Презентация PowerPoint</vt:lpstr>
      <vt:lpstr>   Самая главная формула успеха – знание, как общаться с людьми (Теодор Рузвельт)  Цель занятия: получить теоретические знания в области делового общения, рассмотреть деловое общение как коммуникационный процесс, узнать о его видах и формах.  </vt:lpstr>
      <vt:lpstr>Ответьте на вопросы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Полетаев Сергей Александрович</dc:creator>
  <cp:lastModifiedBy>Учитель</cp:lastModifiedBy>
  <cp:revision>164</cp:revision>
  <dcterms:created xsi:type="dcterms:W3CDTF">2019-07-01T08:20:35Z</dcterms:created>
  <dcterms:modified xsi:type="dcterms:W3CDTF">2021-12-01T11:46:01Z</dcterms:modified>
</cp:coreProperties>
</file>