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17" r:id="rId3"/>
    <p:sldId id="315" r:id="rId4"/>
    <p:sldId id="292" r:id="rId5"/>
    <p:sldId id="293" r:id="rId6"/>
    <p:sldId id="294" r:id="rId7"/>
    <p:sldId id="286" r:id="rId8"/>
    <p:sldId id="287" r:id="rId9"/>
    <p:sldId id="288" r:id="rId10"/>
    <p:sldId id="291" r:id="rId11"/>
    <p:sldId id="275" r:id="rId12"/>
    <p:sldId id="303" r:id="rId13"/>
    <p:sldId id="304" r:id="rId14"/>
    <p:sldId id="297" r:id="rId15"/>
    <p:sldId id="276" r:id="rId16"/>
    <p:sldId id="277" r:id="rId17"/>
    <p:sldId id="268" r:id="rId18"/>
    <p:sldId id="298" r:id="rId19"/>
    <p:sldId id="269" r:id="rId20"/>
    <p:sldId id="320" r:id="rId21"/>
    <p:sldId id="321" r:id="rId22"/>
    <p:sldId id="318" r:id="rId23"/>
    <p:sldId id="319" r:id="rId24"/>
    <p:sldId id="299" r:id="rId25"/>
    <p:sldId id="300" r:id="rId26"/>
    <p:sldId id="270" r:id="rId27"/>
    <p:sldId id="282" r:id="rId28"/>
    <p:sldId id="308" r:id="rId29"/>
    <p:sldId id="306" r:id="rId30"/>
    <p:sldId id="309" r:id="rId31"/>
    <p:sldId id="313" r:id="rId32"/>
    <p:sldId id="283" r:id="rId33"/>
    <p:sldId id="265" r:id="rId34"/>
    <p:sldId id="310" r:id="rId35"/>
    <p:sldId id="311" r:id="rId36"/>
    <p:sldId id="272" r:id="rId3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5665B-D7E9-4DEF-8FC5-CF97FB764938}" type="datetimeFigureOut">
              <a:rPr lang="zh-CN" altLang="en-US" smtClean="0"/>
              <a:pPr/>
              <a:t>2017/12/4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0D62A-0EDC-4DC8-9C32-FB765812F0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47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Широкомасштабное использование ЭОР в учебном процессе требует изменений в методике проведения учебных занятий, активного освоения и применения информационных технологий преподавателями и студентами, организации удаленного взаимодействия между студентами, преподавателями,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584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30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Однако следует учитывать, что эти технологии имеют определенные особенности (доставка учебных материалов, способ сертификации знаний, режим тестирования, общение преподавателей и учащихся, управление образовательным процессом).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92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61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200" dirty="0" smtClean="0"/>
              <a:t>Процесс создания ЭОР  можно увидеть на портале </a:t>
            </a:r>
            <a:r>
              <a:rPr lang="ru-RU" sz="1200" b="1" dirty="0" smtClean="0"/>
              <a:t> "Сеть творческих учителей«, </a:t>
            </a:r>
            <a:r>
              <a:rPr lang="ru-RU" sz="1200" dirty="0" smtClean="0"/>
              <a:t>где собрана одна из крупнейших в Интернете библиотек </a:t>
            </a:r>
            <a:r>
              <a:rPr lang="ru-RU" sz="1200" i="1" dirty="0" smtClean="0"/>
              <a:t>авторских </a:t>
            </a:r>
            <a:r>
              <a:rPr lang="ru-RU" sz="1200" dirty="0" smtClean="0"/>
              <a:t>методических разработок (свыше 25 тысяч). Целый ряд опубликованных работ создан в результате сетевого взаимодействия участников портала.</a:t>
            </a:r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81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600B5-A28A-4349-9440-8AA90C30F39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91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571750" y="142875"/>
            <a:ext cx="6357938" cy="1571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表格占位符 13"/>
          <p:cNvSpPr>
            <a:spLocks noGrp="1"/>
          </p:cNvSpPr>
          <p:nvPr>
            <p:ph type="tbl" sz="quarter" idx="10"/>
          </p:nvPr>
        </p:nvSpPr>
        <p:spPr>
          <a:xfrm>
            <a:off x="3143239" y="2714625"/>
            <a:ext cx="5572165" cy="285751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таблицы</a:t>
            </a:r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28596" y="428604"/>
            <a:ext cx="2500313" cy="2214563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3143240" y="1428736"/>
            <a:ext cx="5572136" cy="114301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3143250" y="500063"/>
            <a:ext cx="3714750" cy="7858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占位符 6"/>
          <p:cNvSpPr>
            <a:spLocks noGrp="1"/>
          </p:cNvSpPr>
          <p:nvPr>
            <p:ph type="dgm" sz="quarter" idx="10"/>
          </p:nvPr>
        </p:nvSpPr>
        <p:spPr>
          <a:xfrm>
            <a:off x="3071802" y="571480"/>
            <a:ext cx="5214974" cy="4071966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714375" y="571480"/>
            <a:ext cx="2143125" cy="400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071813" y="4786313"/>
            <a:ext cx="3429000" cy="785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1785918" y="714356"/>
            <a:ext cx="5572125" cy="414337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диаграммы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500563" y="5000625"/>
            <a:ext cx="2857500" cy="85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3" y="1143000"/>
            <a:ext cx="8143875" cy="142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857620" y="142875"/>
            <a:ext cx="5000630" cy="1643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fld id="{D80A4771-C6EF-4B99-81F4-D30BE4E017A0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demia-moscow.ru/upload/medialibrary/b5f/%D0%B3%D0%BB%D0%B0%D0%B2%D0%BD%D0%B0%D1%8F%20%D1%81%D1%82%D1%80%D0%B0%D0%BD%D1%86%D0%B0%20seo.jpg" TargetMode="External"/><Relationship Id="rId2" Type="http://schemas.openxmlformats.org/officeDocument/2006/relationships/hyperlink" Target="http://www.academia-moscow.ru/e_learning/course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-n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etodisty.ru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39552" y="404664"/>
            <a:ext cx="8208912" cy="1296144"/>
          </a:xfrm>
        </p:spPr>
        <p:txBody>
          <a:bodyPr/>
          <a:lstStyle/>
          <a:p>
            <a:pPr>
              <a:buNone/>
            </a:pPr>
            <a:r>
              <a:rPr lang="ru-RU" altLang="zh-CN" sz="4000" b="1" i="1" u="sng" dirty="0" smtClean="0">
                <a:ln w="18415" cmpd="sng">
                  <a:noFill/>
                  <a:prstDash val="solid"/>
                </a:ln>
                <a:solidFill>
                  <a:srgbClr val="FE0067"/>
                </a:solidFill>
                <a:latin typeface="Times New Roman" pitchFamily="18" charset="0"/>
                <a:cs typeface="Times New Roman" pitchFamily="18" charset="0"/>
              </a:rPr>
              <a:t>Использование ЭОР в образовательном процессе</a:t>
            </a:r>
            <a:endParaRPr lang="zh-CN" altLang="en-US" sz="4000" b="1" i="1" dirty="0" smtClean="0">
              <a:solidFill>
                <a:srgbClr val="FE006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zh-CN" altLang="en-US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51920" y="1700808"/>
            <a:ext cx="4929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zh-CN" sz="2400" b="1" i="1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Овсянникова  Т.В. </a:t>
            </a:r>
          </a:p>
          <a:p>
            <a:pPr algn="r"/>
            <a:r>
              <a:rPr lang="ru-RU" altLang="zh-CN" sz="2400" b="1" i="1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«Колледж «Подмосковье»</a:t>
            </a:r>
            <a:endParaRPr lang="zh-CN" altLang="en-US" sz="2400" b="1" i="1" dirty="0" smtClean="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769" b="70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714356"/>
            <a:ext cx="8358246" cy="3571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00034" y="642918"/>
            <a:ext cx="8215370" cy="428628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/>
              <a:t>Система электронного обучения «</a:t>
            </a:r>
            <a:r>
              <a:rPr lang="ru-RU" sz="2000" b="1" dirty="0" err="1" smtClean="0"/>
              <a:t>Академия-Медиа</a:t>
            </a:r>
            <a:r>
              <a:rPr lang="ru-RU" sz="2000" b="1" dirty="0" smtClean="0"/>
              <a:t>» </a:t>
            </a:r>
            <a:r>
              <a:rPr lang="ru-RU" sz="1600" b="1" dirty="0" smtClean="0"/>
              <a:t>Система электронного обучения «</a:t>
            </a:r>
            <a:r>
              <a:rPr lang="ru-RU" sz="1600" b="1" dirty="0" err="1" smtClean="0"/>
              <a:t>Академия-Медиа</a:t>
            </a:r>
            <a:r>
              <a:rPr lang="ru-RU" sz="1600" b="1" dirty="0" smtClean="0"/>
              <a:t>» (СЭО «</a:t>
            </a:r>
            <a:r>
              <a:rPr lang="ru-RU" sz="1600" b="1" dirty="0" err="1" smtClean="0"/>
              <a:t>Академия-Медиа</a:t>
            </a:r>
            <a:r>
              <a:rPr lang="ru-RU" sz="1600" b="1" dirty="0" smtClean="0"/>
              <a:t>»)</a:t>
            </a:r>
            <a:r>
              <a:rPr lang="ru-RU" sz="1600" dirty="0" smtClean="0"/>
              <a:t> – уникальное программное решение для управления учебным процессом в формате </a:t>
            </a:r>
            <a:r>
              <a:rPr lang="ru-RU" sz="1600" dirty="0" err="1" smtClean="0"/>
              <a:t>blended</a:t>
            </a:r>
            <a:r>
              <a:rPr lang="ru-RU" sz="1600" dirty="0" smtClean="0"/>
              <a:t> </a:t>
            </a:r>
            <a:r>
              <a:rPr lang="ru-RU" sz="1600" dirty="0" err="1" smtClean="0"/>
              <a:t>learning</a:t>
            </a:r>
            <a:r>
              <a:rPr lang="ru-RU" sz="1600" dirty="0" smtClean="0"/>
              <a:t> (смешанного обучения) как </a:t>
            </a:r>
            <a:r>
              <a:rPr lang="ru-RU" sz="1600" dirty="0" err="1" smtClean="0"/>
              <a:t>аудиторно</a:t>
            </a:r>
            <a:r>
              <a:rPr lang="ru-RU" sz="1600" dirty="0" smtClean="0"/>
              <a:t>, так и дистанционно, и организации эффективной самостоятельной работы студентов.</a:t>
            </a:r>
          </a:p>
          <a:p>
            <a:pPr>
              <a:buNone/>
            </a:pPr>
            <a:r>
              <a:rPr lang="ru-RU" sz="1600" dirty="0" smtClean="0"/>
              <a:t>        В основе СЭО «</a:t>
            </a:r>
            <a:r>
              <a:rPr lang="ru-RU" sz="1600" dirty="0" err="1" smtClean="0"/>
              <a:t>Академия-Медиа</a:t>
            </a:r>
            <a:r>
              <a:rPr lang="ru-RU" sz="1600" dirty="0" smtClean="0"/>
              <a:t>» лежит система управления учебным </a:t>
            </a:r>
            <a:r>
              <a:rPr lang="ru-RU" sz="1600" dirty="0" err="1" smtClean="0"/>
              <a:t>контентом</a:t>
            </a:r>
            <a:r>
              <a:rPr lang="ru-RU" sz="1600" dirty="0" smtClean="0"/>
              <a:t> – программная оболочка, в которую встраивается учебный </a:t>
            </a:r>
            <a:r>
              <a:rPr lang="ru-RU" sz="1600" dirty="0" err="1" smtClean="0"/>
              <a:t>контент</a:t>
            </a:r>
            <a:r>
              <a:rPr lang="ru-RU" sz="1600" dirty="0" smtClean="0"/>
              <a:t>. </a:t>
            </a:r>
            <a:r>
              <a:rPr lang="ru-RU" sz="1600" dirty="0" err="1" smtClean="0"/>
              <a:t>Контент</a:t>
            </a:r>
            <a:r>
              <a:rPr lang="ru-RU" sz="1600" dirty="0" smtClean="0"/>
              <a:t>, о котором идет речь, это </a:t>
            </a:r>
            <a:r>
              <a:rPr lang="ru-RU" sz="1600" u="sng" dirty="0" smtClean="0">
                <a:hlinkClick r:id="rId2"/>
              </a:rPr>
              <a:t>электронные учебно-методические комплексы</a:t>
            </a:r>
            <a:r>
              <a:rPr lang="ru-RU" sz="1600" dirty="0" smtClean="0"/>
              <a:t> (ЭУМК), включающие в себя электронный учебник, практические работы, интерактивные схемы, контрольно-оценочные средства. </a:t>
            </a:r>
          </a:p>
          <a:p>
            <a:pPr>
              <a:buNone/>
            </a:pPr>
            <a:r>
              <a:rPr lang="ru-RU" sz="1600" dirty="0" smtClean="0"/>
              <a:t>        СЭО «</a:t>
            </a:r>
            <a:r>
              <a:rPr lang="ru-RU" sz="1600" dirty="0" err="1" smtClean="0"/>
              <a:t>Академия-Медиа</a:t>
            </a:r>
            <a:r>
              <a:rPr lang="ru-RU" sz="1600" dirty="0" smtClean="0"/>
              <a:t>» открывает широкий спектр возможностей для всех участников образовательного процесса.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главная странца seo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05064"/>
            <a:ext cx="4104456" cy="1944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0"/>
            <a:ext cx="7498080" cy="1143000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accent2"/>
                </a:solidFill>
              </a:rPr>
              <a:t>Рекомендуемая модель </a:t>
            </a:r>
            <a:r>
              <a:rPr lang="ru-RU" b="1" i="1" dirty="0" smtClean="0">
                <a:solidFill>
                  <a:schemeClr val="accent2"/>
                </a:solidFill>
              </a:rPr>
              <a:t>ЭУМК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3888432"/>
          </a:xfrm>
        </p:spPr>
        <p:txBody>
          <a:bodyPr>
            <a:noAutofit/>
          </a:bodyPr>
          <a:lstStyle/>
          <a:p>
            <a:r>
              <a:rPr lang="ru-RU" sz="2400" dirty="0" smtClean="0"/>
              <a:t> </a:t>
            </a:r>
            <a:r>
              <a:rPr lang="ru-RU" sz="1800" b="1" dirty="0" smtClean="0"/>
              <a:t>Структура ЭУМК включает следующие разделы: описание учебного курса, учебная программа, лекционный материал, слайды к лекциям, материалы для практических занятий, зачетные и экзаменационные вопросы, список литературы, справочные материалы и электронные книги, словарь терминов, блок контроля и самоконтроля.</a:t>
            </a:r>
          </a:p>
          <a:p>
            <a:r>
              <a:rPr lang="ru-RU" sz="1800" b="1" dirty="0" smtClean="0"/>
              <a:t>Модель ЭУМК предполагает возможность размещения данных, представленных в любом из стандартных форматов (*. </a:t>
            </a:r>
            <a:r>
              <a:rPr lang="ru-RU" sz="1800" b="1" dirty="0" err="1" smtClean="0"/>
              <a:t>doc</a:t>
            </a:r>
            <a:r>
              <a:rPr lang="ru-RU" sz="1800" b="1" dirty="0" smtClean="0"/>
              <a:t>, *. </a:t>
            </a:r>
            <a:r>
              <a:rPr lang="ru-RU" sz="1800" b="1" dirty="0" err="1" smtClean="0"/>
              <a:t>xls</a:t>
            </a:r>
            <a:r>
              <a:rPr lang="ru-RU" sz="1800" b="1" dirty="0" smtClean="0"/>
              <a:t>, *. </a:t>
            </a:r>
            <a:r>
              <a:rPr lang="ru-RU" sz="1800" b="1" dirty="0" err="1" smtClean="0"/>
              <a:t>ppt</a:t>
            </a:r>
            <a:r>
              <a:rPr lang="ru-RU" sz="1800" b="1" dirty="0" smtClean="0"/>
              <a:t>, *.</a:t>
            </a:r>
            <a:r>
              <a:rPr lang="en-US" sz="1800" b="1" dirty="0" smtClean="0"/>
              <a:t>p</a:t>
            </a:r>
            <a:r>
              <a:rPr lang="ru-RU" sz="1800" b="1" dirty="0" err="1" smtClean="0"/>
              <a:t>df</a:t>
            </a:r>
            <a:r>
              <a:rPr lang="ru-RU" sz="1800" b="1" dirty="0" smtClean="0"/>
              <a:t> и др.), и использования в качестве локального или сетевого ресурса. Результаты работы по внедрению электронных учебно-методических комплексов в систему подготовки специалистов свидетельствуют о том, что наиболее приемлемыми для организации дистанционного обучения являются кейс-технология и сетевые технологии. 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1143000"/>
          </a:xfrm>
        </p:spPr>
        <p:txBody>
          <a:bodyPr>
            <a:noAutofit/>
          </a:bodyPr>
          <a:lstStyle/>
          <a:p>
            <a:r>
              <a:rPr lang="ru-RU" sz="3600" b="1" i="1" kern="1200" dirty="0" smtClean="0">
                <a:solidFill>
                  <a:schemeClr val="accent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Требования к  </a:t>
            </a:r>
            <a:r>
              <a:rPr lang="ru-RU" sz="3600" b="1" i="1" dirty="0" smtClean="0">
                <a:solidFill>
                  <a:schemeClr val="accent2"/>
                </a:solidFill>
              </a:rPr>
              <a:t>представлению учебного материала  в ЭОР</a:t>
            </a:r>
            <a:endParaRPr lang="en-US" sz="3600" b="1" i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484784"/>
            <a:ext cx="7602638" cy="381642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  простота и удобство применения, эргономичность, поддержка активности студента;</a:t>
            </a:r>
          </a:p>
          <a:p>
            <a:r>
              <a:rPr lang="ru-RU" sz="1800" b="1" dirty="0" smtClean="0"/>
              <a:t>   наличие наряду с электронным ресурсом традиционных учебных материалов, размноженных либо допускающих распечатку;</a:t>
            </a:r>
          </a:p>
          <a:p>
            <a:r>
              <a:rPr lang="ru-RU" sz="1800" b="1" dirty="0" smtClean="0"/>
              <a:t>   возможность использования ЭОР в различных формах обучения;</a:t>
            </a:r>
          </a:p>
          <a:p>
            <a:r>
              <a:rPr lang="ru-RU" sz="1800" b="1" dirty="0" smtClean="0"/>
              <a:t>  продуманные и эргономичные процедуры взаимодействия между преподавателем и студентами;</a:t>
            </a:r>
          </a:p>
          <a:p>
            <a:r>
              <a:rPr lang="ru-RU" sz="1800" b="1" dirty="0" smtClean="0"/>
              <a:t>   обязательная вычитка текстового и графического содержания ЭОР;</a:t>
            </a:r>
          </a:p>
          <a:p>
            <a:r>
              <a:rPr lang="ru-RU" sz="1800" b="1" dirty="0" smtClean="0"/>
              <a:t>   возможность дополнения и модернизации ЭОР в процессе его применения в учебном процессе.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/>
                </a:solidFill>
              </a:rPr>
              <a:t>Методическое сопровождение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980728"/>
            <a:ext cx="76043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Методические материалы содержат  описание ресурсов, необходимое сопровождение для  использования электронного образовательного ресурса.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Публикация ЭОР, описаний ЭОР и печатных изданий в электронном виде возможна на порталах образовательных ресурсов.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Портал  Сеть творческих учителей  </a:t>
            </a:r>
            <a:r>
              <a:rPr lang="en-US" sz="2000" b="1" dirty="0" smtClean="0">
                <a:hlinkClick r:id="rId3"/>
              </a:rPr>
              <a:t>http://www.it-n.ru/</a:t>
            </a:r>
            <a:endParaRPr lang="ru-RU" sz="2000" b="1" dirty="0" smtClean="0"/>
          </a:p>
          <a:p>
            <a:r>
              <a:rPr lang="ru-RU" sz="2000" b="1" dirty="0" smtClean="0">
                <a:hlinkClick r:id="rId4"/>
              </a:rPr>
              <a:t>Методисты </a:t>
            </a:r>
            <a:r>
              <a:rPr lang="ru-RU" sz="2000" b="1" dirty="0" err="1" smtClean="0">
                <a:hlinkClick r:id="rId4"/>
              </a:rPr>
              <a:t>Ру</a:t>
            </a:r>
            <a:r>
              <a:rPr lang="ru-RU" sz="2000" b="1" dirty="0" smtClean="0">
                <a:hlinkClick r:id="rId4"/>
              </a:rPr>
              <a:t>  ( профессиональное сообщество педагогов) </a:t>
            </a:r>
            <a:endParaRPr lang="ru-RU" sz="2000" b="1" dirty="0" smtClean="0"/>
          </a:p>
          <a:p>
            <a:r>
              <a:rPr lang="ru-RU" sz="2000" b="1" dirty="0" smtClean="0"/>
              <a:t>Открытый класс</a:t>
            </a:r>
          </a:p>
          <a:p>
            <a:r>
              <a:rPr lang="ru-RU" sz="2000" b="1" dirty="0" smtClean="0"/>
              <a:t>Интернет-форум Профобразование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714356"/>
            <a:ext cx="8358246" cy="3571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00034" y="642918"/>
            <a:ext cx="8215370" cy="428628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t="7614" b="5417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714356"/>
            <a:ext cx="8358246" cy="3571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00034" y="642918"/>
            <a:ext cx="8215370" cy="428628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/>
          <a:srcRect t="8510" b="5015"/>
          <a:stretch/>
        </p:blipFill>
        <p:spPr bwMode="auto">
          <a:xfrm>
            <a:off x="-53975" y="0"/>
            <a:ext cx="925195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ksi_start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print"/>
          <a:srcRect l="19260" t="13210" r="20778" b="5326"/>
          <a:stretch>
            <a:fillRect/>
          </a:stretch>
        </p:blipFill>
        <p:spPr>
          <a:xfrm>
            <a:off x="1285852" y="785794"/>
            <a:ext cx="6286544" cy="5888661"/>
          </a:xfrm>
          <a:noFill/>
          <a:ln/>
        </p:spPr>
      </p:pic>
      <p:sp>
        <p:nvSpPr>
          <p:cNvPr id="7" name="Скругленный прямоугольник 6"/>
          <p:cNvSpPr/>
          <p:nvPr/>
        </p:nvSpPr>
        <p:spPr>
          <a:xfrm>
            <a:off x="1714480" y="142852"/>
            <a:ext cx="5429288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143108" y="428604"/>
            <a:ext cx="5572136" cy="1143014"/>
          </a:xfrm>
        </p:spPr>
        <p:txBody>
          <a:bodyPr/>
          <a:lstStyle/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СТАРТОВАЯ СТРАНИЦА</a:t>
            </a:r>
            <a:endParaRPr lang="ru-RU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/>
          <a:srcRect t="4246" b="4978"/>
          <a:stretch/>
        </p:blipFill>
        <p:spPr bwMode="auto">
          <a:xfrm>
            <a:off x="-107950" y="0"/>
            <a:ext cx="925195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42976" y="428604"/>
            <a:ext cx="7358114" cy="4286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357290" y="500042"/>
            <a:ext cx="6500858" cy="500066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Дистанционное образование - вещь очень удобная и полезная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Но основное образование таким способом целесообразнее получать только в том случае, если по каким-то причинам обучающимся недоступен традиционный вариант обучения. </a:t>
            </a:r>
          </a:p>
          <a:p>
            <a:pPr algn="ctr">
              <a:buNone/>
            </a:pPr>
            <a:endParaRPr lang="ru-RU" i="1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/>
          <a:srcRect t="5125" b="5857"/>
          <a:stretch/>
        </p:blipFill>
        <p:spPr bwMode="auto">
          <a:xfrm>
            <a:off x="-53975" y="0"/>
            <a:ext cx="925195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grafik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print"/>
          <a:srcRect l="18122" t="12048" r="19893" b="28916"/>
          <a:stretch>
            <a:fillRect/>
          </a:stretch>
        </p:blipFill>
        <p:spPr>
          <a:xfrm>
            <a:off x="2000232" y="1643050"/>
            <a:ext cx="5786478" cy="4050535"/>
          </a:xfrm>
          <a:noFill/>
          <a:ln/>
        </p:spPr>
      </p:pic>
      <p:sp>
        <p:nvSpPr>
          <p:cNvPr id="7" name="Скругленный прямоугольник 6"/>
          <p:cNvSpPr/>
          <p:nvPr/>
        </p:nvSpPr>
        <p:spPr>
          <a:xfrm>
            <a:off x="2357422" y="785794"/>
            <a:ext cx="5214974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2714612" y="928670"/>
            <a:ext cx="5214974" cy="785812"/>
          </a:xfrm>
        </p:spPr>
        <p:txBody>
          <a:bodyPr/>
          <a:lstStyle/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РАСПИСАНИЕ ЗАНЯТИЙ</a:t>
            </a:r>
            <a:endParaRPr lang="ru-RU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 cstate="print"/>
          <a:srcRect t="4392" b="5417"/>
          <a:stretch/>
        </p:blipFill>
        <p:spPr bwMode="auto">
          <a:xfrm>
            <a:off x="-53975" y="0"/>
            <a:ext cx="925195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196752"/>
            <a:ext cx="8226425" cy="618512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chemeClr val="accent2"/>
                </a:solidFill>
                <a:latin typeface="Arial Unicode MS" pitchFamily="34" charset="-128"/>
              </a:rPr>
              <a:t>Расскажи мне, и я забуду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chemeClr val="accent2"/>
                </a:solidFill>
                <a:latin typeface="Arial Unicode MS" pitchFamily="34" charset="-128"/>
              </a:rPr>
              <a:t>Покажи мне, и я запомню,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chemeClr val="accent2"/>
                </a:solidFill>
                <a:latin typeface="Arial Unicode MS" pitchFamily="34" charset="-128"/>
              </a:rPr>
              <a:t>Дай мне попробовать, и я научусь.</a:t>
            </a:r>
          </a:p>
          <a:p>
            <a:pPr>
              <a:buFont typeface="Wingdings" pitchFamily="2" charset="2"/>
              <a:buNone/>
            </a:pPr>
            <a:r>
              <a:rPr lang="ru-RU" sz="3600" b="1" smtClean="0">
                <a:latin typeface="Arial Unicode MS" pitchFamily="34" charset="-128"/>
              </a:rPr>
              <a:t>                           </a:t>
            </a:r>
            <a:r>
              <a:rPr lang="ru-RU" b="1" i="1" smtClean="0">
                <a:solidFill>
                  <a:schemeClr val="tx2"/>
                </a:solidFill>
                <a:latin typeface="Arial Unicode MS" pitchFamily="34" charset="-128"/>
              </a:rPr>
              <a:t>( </a:t>
            </a:r>
            <a:r>
              <a:rPr lang="ru-RU" b="1" i="1" dirty="0" smtClean="0">
                <a:solidFill>
                  <a:schemeClr val="tx2"/>
                </a:solidFill>
                <a:latin typeface="Arial Unicode MS" pitchFamily="34" charset="-128"/>
              </a:rPr>
              <a:t>китайская мудрость)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блица 1"/>
          <p:cNvSpPr>
            <a:spLocks noGrp="1"/>
          </p:cNvSpPr>
          <p:nvPr>
            <p:ph type="tbl" sz="quarter" idx="10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Grp="1"/>
          </p:cNvPicPr>
          <p:nvPr>
            <p:ph type="pic" sz="quarter" idx="11"/>
          </p:nvPr>
        </p:nvPicPr>
        <p:blipFill>
          <a:blip r:embed="rId2" cstate="print"/>
          <a:srcRect l="7661" r="76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блица 1"/>
          <p:cNvSpPr>
            <a:spLocks noGrp="1"/>
          </p:cNvSpPr>
          <p:nvPr>
            <p:ph type="tbl" sz="quarter" idx="10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Grp="1"/>
          </p:cNvPicPr>
          <p:nvPr>
            <p:ph type="pic" sz="quarter" idx="11"/>
          </p:nvPr>
        </p:nvPicPr>
        <p:blipFill>
          <a:blip r:embed="rId2" cstate="print"/>
          <a:srcRect l="7661" r="76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блица 1"/>
          <p:cNvSpPr>
            <a:spLocks noGrp="1"/>
          </p:cNvSpPr>
          <p:nvPr>
            <p:ph type="tbl" sz="quarter" idx="10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Grp="1"/>
          </p:cNvPicPr>
          <p:nvPr>
            <p:ph type="pic" sz="quarter" idx="11"/>
          </p:nvPr>
        </p:nvPicPr>
        <p:blipFill>
          <a:blip r:embed="rId2" cstate="print"/>
          <a:srcRect l="7661" r="76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блица 1"/>
          <p:cNvSpPr>
            <a:spLocks noGrp="1"/>
          </p:cNvSpPr>
          <p:nvPr>
            <p:ph type="tbl" sz="quarter" idx="10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Grp="1"/>
          </p:cNvPicPr>
          <p:nvPr>
            <p:ph type="pic" sz="quarter" idx="11"/>
          </p:nvPr>
        </p:nvPicPr>
        <p:blipFill>
          <a:blip r:embed="rId2" cstate="print"/>
          <a:srcRect l="7661" r="76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блица 1"/>
          <p:cNvSpPr>
            <a:spLocks noGrp="1"/>
          </p:cNvSpPr>
          <p:nvPr>
            <p:ph type="tbl" sz="quarter" idx="10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Tatyana\Desktop\IMG_7914[1]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print"/>
          <a:srcRect l="7661" r="7661"/>
          <a:stretch>
            <a:fillRect/>
          </a:stretch>
        </p:blipFill>
        <p:spPr bwMode="auto">
          <a:xfrm>
            <a:off x="179512" y="0"/>
            <a:ext cx="87849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блица 1"/>
          <p:cNvSpPr>
            <a:spLocks noGrp="1"/>
          </p:cNvSpPr>
          <p:nvPr>
            <p:ph type="tbl" sz="quarter" idx="10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Tatyana\Desktop\IMG_7937[1]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print"/>
          <a:srcRect l="7661" r="7661"/>
          <a:stretch>
            <a:fillRect/>
          </a:stretch>
        </p:blipFill>
        <p:spPr bwMode="auto">
          <a:xfrm>
            <a:off x="179512" y="0"/>
            <a:ext cx="87849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emplan"/>
          <p:cNvPicPr>
            <a:picLocks noChangeAspect="1" noChangeArrowheads="1"/>
          </p:cNvPicPr>
          <p:nvPr/>
        </p:nvPicPr>
        <p:blipFill>
          <a:blip r:embed="rId2" cstate="print"/>
          <a:srcRect l="2714" t="9697" r="20164" b="1665"/>
          <a:stretch>
            <a:fillRect/>
          </a:stretch>
        </p:blipFill>
        <p:spPr>
          <a:xfrm>
            <a:off x="571472" y="785794"/>
            <a:ext cx="8001056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1071538" y="214290"/>
            <a:ext cx="7215238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785918" y="285728"/>
            <a:ext cx="7000924" cy="1143014"/>
          </a:xfrm>
        </p:spPr>
        <p:txBody>
          <a:bodyPr/>
          <a:lstStyle/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ТЕМАТИЧЕСКОЕ ПЛАНИРОВАНИЕ</a:t>
            </a:r>
            <a:endParaRPr lang="ru-RU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42976" y="428604"/>
            <a:ext cx="7358114" cy="4286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357290" y="500042"/>
            <a:ext cx="6500858" cy="5000660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Обучающие семинары </a:t>
            </a:r>
          </a:p>
          <a:p>
            <a:r>
              <a:rPr lang="ru-RU" sz="2000" b="1" i="1" u="sng" dirty="0" smtClean="0"/>
              <a:t>Цели обучающих семинаров: </a:t>
            </a:r>
            <a:r>
              <a:rPr lang="ru-RU" sz="2000" dirty="0" smtClean="0"/>
              <a:t>научить педагогов учреждения методике создания материалов для электронного обучения.</a:t>
            </a:r>
          </a:p>
          <a:p>
            <a:r>
              <a:rPr lang="ru-RU" sz="2000" dirty="0" smtClean="0"/>
              <a:t> </a:t>
            </a:r>
            <a:r>
              <a:rPr lang="ru-RU" sz="2000" b="1" i="1" u="sng" dirty="0" smtClean="0"/>
              <a:t>Задачи:</a:t>
            </a:r>
            <a:r>
              <a:rPr lang="ru-RU" sz="2000" dirty="0" smtClean="0"/>
              <a:t> дать представление о целях и задачах электронного обучения; Обучить методике создания материалов для электронного обучения: электронных учебно-методических комплексов; обучить методике контроля и оценки знаний; научить рассчитывать эффективность системы  электронного обучения как для обучающего курса в целом, так и для элементов курса.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0312" t="14951" r="31206" b="42092"/>
          <a:stretch/>
        </p:blipFill>
        <p:spPr>
          <a:xfrm>
            <a:off x="179512" y="404664"/>
            <a:ext cx="8771644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1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848872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4000" dirty="0" smtClean="0"/>
              <a:t>НОВОЕ ПОНЯТИЕ : ОНЛАЙН-КУРС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17004" t="22275" r="15875" b="9311"/>
          <a:stretch/>
        </p:blipFill>
        <p:spPr>
          <a:xfrm>
            <a:off x="179512" y="1556792"/>
            <a:ext cx="8964488" cy="5112568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755576" y="2924944"/>
            <a:ext cx="2880320" cy="0"/>
          </a:xfrm>
          <a:prstGeom prst="line">
            <a:avLst/>
          </a:prstGeom>
          <a:ln w="412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611560" y="5445224"/>
            <a:ext cx="2880320" cy="0"/>
          </a:xfrm>
          <a:prstGeom prst="line">
            <a:avLst/>
          </a:prstGeom>
          <a:ln w="412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35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Задачи использования ЭОР на уроках: воспитывать у учащихся познавательную активность; умение работать с дополнительной литературой, используя возможности компьютера, Интернета; вырабатывать умение самостоятельно анализировать, отбирать главное, использовать на уроке;  повышать эффективность урока, развивая мотивацию через использование ЭОР. "/>
          <p:cNvPicPr>
            <a:picLocks noGrp="1" noChangeAspect="1" noChangeArrowheads="1"/>
          </p:cNvPicPr>
          <p:nvPr>
            <p:ph type="chart"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ОНЛАЙН-КУРС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3"/>
            <a:ext cx="8075240" cy="475252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Представляет систему управления обучением, которая состоит из ряда элементов: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</a:rPr>
              <a:t>ЭЛЕКТРОННЫЙ УМК (ЭУМК);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</a:rPr>
              <a:t>ПРОГРАММНЫЙ СЕРВИС </a:t>
            </a:r>
          </a:p>
          <a:p>
            <a:pPr marL="792000"/>
            <a:r>
              <a:rPr lang="ru-RU" dirty="0" smtClean="0"/>
              <a:t>Программная среда-вебсайт или </a:t>
            </a:r>
            <a:r>
              <a:rPr lang="en-US" dirty="0" smtClean="0"/>
              <a:t>LMS </a:t>
            </a:r>
            <a:r>
              <a:rPr lang="ru-RU" dirty="0" smtClean="0"/>
              <a:t> в которых размещается ЭУМК;</a:t>
            </a:r>
          </a:p>
          <a:p>
            <a:pPr marL="792000"/>
            <a:r>
              <a:rPr lang="ru-RU" dirty="0" smtClean="0"/>
              <a:t>Набор  сервисов Интернета (блог, социальные сети и др.), которые используются при обучении по курсу;</a:t>
            </a:r>
          </a:p>
          <a:p>
            <a:pPr marL="792000"/>
            <a:r>
              <a:rPr lang="ru-RU" dirty="0" smtClean="0"/>
              <a:t>Программная среда для проведения </a:t>
            </a:r>
            <a:r>
              <a:rPr lang="ru-RU" dirty="0" err="1" smtClean="0"/>
              <a:t>вебинаров</a:t>
            </a:r>
            <a:r>
              <a:rPr lang="ru-RU" dirty="0" smtClean="0"/>
              <a:t> (другие сервисы)</a:t>
            </a:r>
          </a:p>
          <a:p>
            <a:pPr marL="792000" algn="r"/>
            <a:r>
              <a:rPr lang="ru-RU" dirty="0" smtClean="0"/>
              <a:t>(А.А. Андреев)</a:t>
            </a:r>
          </a:p>
          <a:p>
            <a:pPr marL="792000"/>
            <a:endParaRPr lang="ru-RU" dirty="0"/>
          </a:p>
          <a:p>
            <a:pPr marL="79200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2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>
            <a:spLocks noChangeArrowheads="1"/>
          </p:cNvSpPr>
          <p:nvPr/>
        </p:nvSpPr>
        <p:spPr bwMode="auto">
          <a:xfrm>
            <a:off x="251520" y="4437112"/>
            <a:ext cx="3034092" cy="2088232"/>
          </a:xfrm>
          <a:prstGeom prst="roundRect">
            <a:avLst>
              <a:gd name="adj" fmla="val 6699"/>
            </a:avLst>
          </a:prstGeom>
          <a:noFill/>
          <a:ln w="41275">
            <a:solidFill>
              <a:srgbClr val="00B05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914400" lvl="1" indent="-457200">
              <a:buClr>
                <a:srgbClr val="0D79CA"/>
              </a:buClr>
              <a:buFontTx/>
              <a:buAutoNum type="arabicPeriod"/>
              <a:defRPr/>
            </a:pPr>
            <a:endParaRPr lang="ru-RU" sz="2000" b="1" dirty="0">
              <a:latin typeface="+mn-lt"/>
              <a:cs typeface="+mn-cs"/>
            </a:endParaRPr>
          </a:p>
        </p:txBody>
      </p:sp>
      <p:sp>
        <p:nvSpPr>
          <p:cNvPr id="17" name="Скругленный прямоугольник 16"/>
          <p:cNvSpPr>
            <a:spLocks noChangeArrowheads="1"/>
          </p:cNvSpPr>
          <p:nvPr/>
        </p:nvSpPr>
        <p:spPr bwMode="auto">
          <a:xfrm>
            <a:off x="251520" y="1340768"/>
            <a:ext cx="3168352" cy="2520280"/>
          </a:xfrm>
          <a:prstGeom prst="roundRect">
            <a:avLst>
              <a:gd name="adj" fmla="val 6699"/>
            </a:avLst>
          </a:prstGeom>
          <a:solidFill>
            <a:schemeClr val="bg1"/>
          </a:solidFill>
          <a:ln w="41275">
            <a:solidFill>
              <a:srgbClr val="00B05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lvl="1">
              <a:buClr>
                <a:srgbClr val="0D79CA"/>
              </a:buClr>
              <a:defRPr/>
            </a:pPr>
            <a:endParaRPr lang="ru-RU" sz="2000" b="1" dirty="0">
              <a:latin typeface="+mn-lt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520" y="7647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</a:rPr>
              <a:t>ОСНОВНЫЕ ПРОБЛЕМЫ ВНЕДРЕНИЯ ЭО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95536" y="1988840"/>
            <a:ext cx="2736304" cy="8901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3200" b="1" dirty="0" smtClean="0">
                <a:solidFill>
                  <a:srgbClr val="663300"/>
                </a:solidFill>
              </a:rPr>
              <a:t>Технического характера</a:t>
            </a:r>
          </a:p>
        </p:txBody>
      </p:sp>
      <p:sp>
        <p:nvSpPr>
          <p:cNvPr id="48" name="Скругленный прямоугольник 47"/>
          <p:cNvSpPr>
            <a:spLocks noChangeArrowheads="1"/>
          </p:cNvSpPr>
          <p:nvPr/>
        </p:nvSpPr>
        <p:spPr bwMode="auto">
          <a:xfrm>
            <a:off x="2987824" y="3284984"/>
            <a:ext cx="5760640" cy="936104"/>
          </a:xfrm>
          <a:prstGeom prst="roundRect">
            <a:avLst>
              <a:gd name="adj" fmla="val 6699"/>
            </a:avLst>
          </a:prstGeom>
          <a:noFill/>
          <a:ln w="41275">
            <a:solidFill>
              <a:srgbClr val="37609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lvl="1" algn="just">
              <a:buClr>
                <a:srgbClr val="0D79CA"/>
              </a:buClr>
              <a:defRPr/>
            </a:pPr>
            <a:endParaRPr lang="ru-RU" sz="2000" b="1" dirty="0">
              <a:latin typeface="+mn-lt"/>
              <a:cs typeface="+mn-cs"/>
            </a:endParaRPr>
          </a:p>
        </p:txBody>
      </p:sp>
      <p:sp>
        <p:nvSpPr>
          <p:cNvPr id="22" name="TextBox 37"/>
          <p:cNvSpPr txBox="1">
            <a:spLocks noChangeArrowheads="1"/>
          </p:cNvSpPr>
          <p:nvPr/>
        </p:nvSpPr>
        <p:spPr bwMode="auto">
          <a:xfrm>
            <a:off x="3131840" y="1484784"/>
            <a:ext cx="5472608" cy="6832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едостаточно </a:t>
            </a:r>
            <a:r>
              <a:rPr lang="ru-RU" sz="24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хорошее качество каналов связи</a:t>
            </a:r>
          </a:p>
        </p:txBody>
      </p:sp>
      <p:sp>
        <p:nvSpPr>
          <p:cNvPr id="24" name="Скругленный прямоугольник 23"/>
          <p:cNvSpPr>
            <a:spLocks noChangeArrowheads="1"/>
          </p:cNvSpPr>
          <p:nvPr/>
        </p:nvSpPr>
        <p:spPr bwMode="auto">
          <a:xfrm>
            <a:off x="2987824" y="1484784"/>
            <a:ext cx="5743947" cy="648072"/>
          </a:xfrm>
          <a:prstGeom prst="roundRect">
            <a:avLst>
              <a:gd name="adj" fmla="val 6699"/>
            </a:avLst>
          </a:prstGeom>
          <a:noFill/>
          <a:ln w="41275">
            <a:solidFill>
              <a:srgbClr val="37609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914400" lvl="1" indent="-457200">
              <a:buClr>
                <a:srgbClr val="0D79CA"/>
              </a:buClr>
              <a:buFontTx/>
              <a:buAutoNum type="arabicPeriod"/>
              <a:defRPr/>
            </a:pPr>
            <a:endParaRPr lang="ru-RU" sz="2000" b="1" dirty="0">
              <a:latin typeface="+mn-lt"/>
              <a:cs typeface="+mn-cs"/>
            </a:endParaRPr>
          </a:p>
        </p:txBody>
      </p:sp>
      <p:sp>
        <p:nvSpPr>
          <p:cNvPr id="25" name="Скругленный прямоугольник 24"/>
          <p:cNvSpPr>
            <a:spLocks noChangeArrowheads="1"/>
          </p:cNvSpPr>
          <p:nvPr/>
        </p:nvSpPr>
        <p:spPr bwMode="auto">
          <a:xfrm>
            <a:off x="3059832" y="4365104"/>
            <a:ext cx="5777618" cy="792088"/>
          </a:xfrm>
          <a:prstGeom prst="roundRect">
            <a:avLst>
              <a:gd name="adj" fmla="val 6699"/>
            </a:avLst>
          </a:prstGeom>
          <a:noFill/>
          <a:ln w="41275">
            <a:solidFill>
              <a:srgbClr val="37609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914400" lvl="1" indent="-457200">
              <a:buClr>
                <a:srgbClr val="0D79CA"/>
              </a:buClr>
              <a:buFontTx/>
              <a:buAutoNum type="arabicPeriod"/>
              <a:defRPr/>
            </a:pPr>
            <a:endParaRPr lang="ru-RU" sz="2000" b="1" dirty="0">
              <a:latin typeface="+mn-lt"/>
              <a:cs typeface="+mn-cs"/>
            </a:endParaRPr>
          </a:p>
        </p:txBody>
      </p:sp>
      <p:sp>
        <p:nvSpPr>
          <p:cNvPr id="27" name="TextBox 37"/>
          <p:cNvSpPr txBox="1">
            <a:spLocks noChangeArrowheads="1"/>
          </p:cNvSpPr>
          <p:nvPr/>
        </p:nvSpPr>
        <p:spPr bwMode="auto">
          <a:xfrm>
            <a:off x="3131840" y="4437112"/>
            <a:ext cx="5634638" cy="6686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8000"/>
              </a:lnSpc>
            </a:pPr>
            <a:r>
              <a:rPr lang="ru-RU" sz="2400" dirty="0" smtClean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ошибок (в тестовых материалах)</a:t>
            </a:r>
            <a:endParaRPr lang="ru-RU" sz="2400" dirty="0">
              <a:solidFill>
                <a:srgbClr val="CC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>
            <a:spLocks noChangeArrowheads="1"/>
          </p:cNvSpPr>
          <p:nvPr/>
        </p:nvSpPr>
        <p:spPr bwMode="auto">
          <a:xfrm>
            <a:off x="2987824" y="2276872"/>
            <a:ext cx="5777618" cy="865349"/>
          </a:xfrm>
          <a:prstGeom prst="roundRect">
            <a:avLst>
              <a:gd name="adj" fmla="val 6699"/>
            </a:avLst>
          </a:prstGeom>
          <a:noFill/>
          <a:ln w="41275">
            <a:solidFill>
              <a:srgbClr val="37609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914400" lvl="1" indent="-457200">
              <a:buClr>
                <a:srgbClr val="0D79CA"/>
              </a:buClr>
              <a:buFontTx/>
              <a:buAutoNum type="arabicPeriod"/>
              <a:defRPr/>
            </a:pPr>
            <a:endParaRPr lang="ru-RU" sz="2000" b="1" dirty="0">
              <a:latin typeface="+mn-lt"/>
              <a:cs typeface="+mn-cs"/>
            </a:endParaRPr>
          </a:p>
        </p:txBody>
      </p: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3131840" y="2348880"/>
            <a:ext cx="5544616" cy="6832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 </a:t>
            </a:r>
            <a:r>
              <a:rPr lang="ru-RU" sz="24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моральное устаревание технических и технологических </a:t>
            </a:r>
            <a:r>
              <a:rPr lang="ru-RU" sz="2400" dirty="0" smtClean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endParaRPr lang="ru-RU" sz="2400" dirty="0">
              <a:solidFill>
                <a:srgbClr val="CC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7"/>
          <p:cNvSpPr txBox="1">
            <a:spLocks noChangeArrowheads="1"/>
          </p:cNvSpPr>
          <p:nvPr/>
        </p:nvSpPr>
        <p:spPr bwMode="auto">
          <a:xfrm>
            <a:off x="323528" y="4941168"/>
            <a:ext cx="2664296" cy="12741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b="1" dirty="0" smtClean="0">
                <a:solidFill>
                  <a:srgbClr val="663300"/>
                </a:solidFill>
              </a:rPr>
              <a:t>Методического 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solidFill>
                  <a:srgbClr val="663300"/>
                </a:solidFill>
              </a:rPr>
              <a:t>и 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solidFill>
                  <a:srgbClr val="663300"/>
                </a:solidFill>
              </a:rPr>
              <a:t>содержательного характера</a:t>
            </a:r>
          </a:p>
        </p:txBody>
      </p:sp>
      <p:sp>
        <p:nvSpPr>
          <p:cNvPr id="36" name="TextBox 37"/>
          <p:cNvSpPr txBox="1">
            <a:spLocks noChangeArrowheads="1"/>
          </p:cNvSpPr>
          <p:nvPr/>
        </p:nvSpPr>
        <p:spPr bwMode="auto">
          <a:xfrm>
            <a:off x="3131841" y="3356992"/>
            <a:ext cx="5544616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Несовершенство моделей АПК (хрупкость ноутбуков)</a:t>
            </a:r>
            <a:endParaRPr lang="ru-RU" sz="2400" dirty="0">
              <a:solidFill>
                <a:srgbClr val="CC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>
            <a:spLocks noChangeArrowheads="1"/>
          </p:cNvSpPr>
          <p:nvPr/>
        </p:nvSpPr>
        <p:spPr bwMode="auto">
          <a:xfrm>
            <a:off x="3059832" y="5229200"/>
            <a:ext cx="5777618" cy="936104"/>
          </a:xfrm>
          <a:prstGeom prst="roundRect">
            <a:avLst>
              <a:gd name="adj" fmla="val 6699"/>
            </a:avLst>
          </a:prstGeom>
          <a:noFill/>
          <a:ln w="41275">
            <a:solidFill>
              <a:srgbClr val="37609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914400" lvl="1" indent="-457200">
              <a:buClr>
                <a:srgbClr val="0D79CA"/>
              </a:buClr>
              <a:buFontTx/>
              <a:buAutoNum type="arabicPeriod"/>
              <a:defRPr/>
            </a:pPr>
            <a:endParaRPr lang="ru-RU" sz="2000" b="1" dirty="0">
              <a:latin typeface="+mn-lt"/>
              <a:cs typeface="+mn-cs"/>
            </a:endParaRPr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3131840" y="5301208"/>
            <a:ext cx="5634638" cy="6686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8000"/>
              </a:lnSpc>
            </a:pPr>
            <a:r>
              <a:rPr lang="ru-RU" sz="2400" dirty="0" smtClean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количество лабораторных и практических работ в ЭУМК</a:t>
            </a:r>
            <a:endParaRPr lang="ru-RU" sz="2400" dirty="0">
              <a:solidFill>
                <a:srgbClr val="CC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5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42976" y="428604"/>
            <a:ext cx="7358114" cy="4286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357290" y="500042"/>
            <a:ext cx="6500858" cy="500066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Использование </a:t>
            </a:r>
            <a:r>
              <a:rPr lang="ru-RU" b="1" smtClean="0"/>
              <a:t>ЭО технологии </a:t>
            </a:r>
            <a:r>
              <a:rPr lang="ru-RU" b="1" dirty="0" smtClean="0"/>
              <a:t>позволяет:</a:t>
            </a:r>
          </a:p>
          <a:p>
            <a:pPr>
              <a:buNone/>
            </a:pPr>
            <a:r>
              <a:rPr lang="ru-RU" sz="2400" dirty="0" smtClean="0"/>
              <a:t>     1.Значительно сэкономить время на уроке.</a:t>
            </a:r>
            <a:br>
              <a:rPr lang="ru-RU" sz="2400" dirty="0" smtClean="0"/>
            </a:br>
            <a:r>
              <a:rPr lang="ru-RU" sz="2400" dirty="0" smtClean="0"/>
              <a:t>2. Продемонстрировать обучающимся аккуратные, четкие образцы оформления решений.</a:t>
            </a:r>
            <a:br>
              <a:rPr lang="ru-RU" sz="2400" dirty="0" smtClean="0"/>
            </a:br>
            <a:r>
              <a:rPr lang="ru-RU" sz="2400" dirty="0" smtClean="0"/>
              <a:t>3. Повысить уровень наглядности в ходе обучения.</a:t>
            </a:r>
            <a:br>
              <a:rPr lang="ru-RU" sz="2400" dirty="0" smtClean="0"/>
            </a:br>
            <a:r>
              <a:rPr lang="ru-RU" sz="2400" dirty="0" smtClean="0"/>
              <a:t>4. Внести элементы занимательности, оживить учебный процесс</a:t>
            </a:r>
            <a:br>
              <a:rPr lang="ru-RU" sz="2400" dirty="0" smtClean="0"/>
            </a:b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42976" y="428604"/>
            <a:ext cx="7358114" cy="4286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357290" y="500042"/>
            <a:ext cx="6500858" cy="5000660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 Преимущество уроков с использованием ЭОР перед другими формами уроков состоит в том, что студент сам определяет темп своей познавательной деятельности. Это следует из того, что обучающийся управляет работой программы за компьютером. Следовательно, на таких уроках у нас есть идеальная возможность осуществить </a:t>
            </a:r>
            <a:r>
              <a:rPr lang="ru-RU" sz="2400" dirty="0" err="1" smtClean="0"/>
              <a:t>разноуровневый</a:t>
            </a:r>
            <a:r>
              <a:rPr lang="ru-RU" sz="2400" dirty="0" smtClean="0"/>
              <a:t> подход к обучению,  а также индивидуальное обучение каждого студента.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Какие результаты приносит применение комплекта ЭОР? Интенсификация и оптимизация учебного процесса ; Реализация идеи развивающего обучения; Повышение темпа урока; Увеличение объема самостоятельной работы; Развитие логического мышления и культуры умственного; труда; Влияние на мотивационную сферу учебного процесса и его деятельностную структуру. "/>
          <p:cNvPicPr>
            <a:picLocks noGrp="1" noChangeAspect="1" noChangeArrowheads="1"/>
          </p:cNvPicPr>
          <p:nvPr>
            <p:ph type="chart"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Внедрение ЭОР в современный образовательный процесс помогает осуществить более качественную подготовку обучающихся. Таким образом, полноценное внедрение ЭОР при выполнении образовательного процесса позволяет дополнять и сочетать традиционные методы преподавания с новыми, использующими информационные технологии, объективно оценивать качество обучения "/>
          <p:cNvPicPr>
            <a:picLocks noGrp="1" noChangeAspect="1" noChangeArrowheads="1"/>
          </p:cNvPicPr>
          <p:nvPr>
            <p:ph type="chart"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692696"/>
            <a:ext cx="7837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ВНИМАНИЕ.</a:t>
            </a:r>
            <a:endParaRPr lang="ru-RU" sz="5400" b="1" cap="all" dirty="0">
              <a:ln>
                <a:solidFill>
                  <a:srgbClr val="00206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285728"/>
            <a:ext cx="8643998" cy="44291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85720" y="214290"/>
            <a:ext cx="8643998" cy="4214842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электронным обучением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понимается организация образовательной деятельности с применением содержащейся в базах данных и используемой при реализации образовательных программ информации и обеспечивающих ее обработку информационных технологий, технических средств, а также информационно-телекоммуникационных сетей, обеспечивающих передачу по линиям связи указанной информации, взаимодействие обучающихся и педагогических работников.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786190"/>
            <a:ext cx="3190884" cy="26586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285728"/>
            <a:ext cx="8643998" cy="44291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85720" y="214290"/>
            <a:ext cx="8643998" cy="4214842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Дистанционное обучение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 организации процесса обучения, основанный на использовании современных информационных и телекоммуникационных технологий, позволяющих осуществлять обучение на расстоянии без непосредственного контакта между преподавателем и учащимся.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786190"/>
            <a:ext cx="3190884" cy="26586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714356"/>
            <a:ext cx="8358246" cy="3571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00034" y="642918"/>
            <a:ext cx="8215370" cy="428628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Технология электронного и дистанционного обучения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заключается в том, что обучение и контроль  за усвоением материала происходит с помощью компьютерной сети Интернет, используя технологии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on-line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off-line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i="1" dirty="0" smtClean="0">
                <a:solidFill>
                  <a:schemeClr val="accent2"/>
                </a:solidFill>
              </a:rPr>
              <a:t>Целесообразность ЭОР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142984"/>
            <a:ext cx="7244308" cy="40142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Электронные образовательные ресурсы (ЭОР) стали неотъемлемой частью современного профессионального образования, позволяя выносить за пределы учебных аудиторий не только теоретическую составляющую изучаемых дисциплин, но и практические занятия.</a:t>
            </a:r>
          </a:p>
          <a:p>
            <a:r>
              <a:rPr lang="ru-RU" dirty="0" smtClean="0"/>
              <a:t>Широкомасштабное использование ЭОР в учебном процессе требует изменений в методике проведения учебных занятий, активного освоения и применения информационных технологий преподавателями и студентами, организации удаленного взаимодействия между студентами, преподавателями.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Преимущества электронных образовательных ресурсов Доступность 2. Компактность 3. Мобильность 4. Тиражируемость 5. Возможность внесения изменений и дополнений 6. Рассылка по электронной почте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188640"/>
            <a:ext cx="7498080" cy="74002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</a:rPr>
              <a:t>Виды  ЭОР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928670"/>
            <a:ext cx="7460332" cy="422852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электронный учебно-методический комплекс (ЭУМК), обеспечивающий комплексную поддержку всех видов учебных занятий, предусмотренных программой;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 электронный учебный модуль (ЭУМ), поддерживающий все виды занятий по разделу (теме) учебной дисциплины;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  электронное учебное пособие; электронное методическое пособие;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 электронный задачник;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 средства поддержки практических занятий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  модули проверки знаний по разделам (темам );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   компьютерные тренажеры;  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базы данных учебного назначения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-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training-01</Template>
  <TotalTime>360</TotalTime>
  <Words>663</Words>
  <Application>Microsoft Office PowerPoint</Application>
  <PresentationFormat>Экран (4:3)</PresentationFormat>
  <Paragraphs>88</Paragraphs>
  <Slides>36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MS PGothic</vt:lpstr>
      <vt:lpstr>宋体</vt:lpstr>
      <vt:lpstr>Arial</vt:lpstr>
      <vt:lpstr>Arial Unicode MS</vt:lpstr>
      <vt:lpstr>Calibri</vt:lpstr>
      <vt:lpstr>Times New Roman</vt:lpstr>
      <vt:lpstr>Wingdings</vt:lpstr>
      <vt:lpstr>training-01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Целесообразность ЭОР</vt:lpstr>
      <vt:lpstr>Презентация PowerPoint</vt:lpstr>
      <vt:lpstr>Виды  ЭОР</vt:lpstr>
      <vt:lpstr>Презентация PowerPoint</vt:lpstr>
      <vt:lpstr>Презентация PowerPoint</vt:lpstr>
      <vt:lpstr>Рекомендуемая модель ЭУМК</vt:lpstr>
      <vt:lpstr>Требования к  представлению учебного материала  в ЭОР</vt:lpstr>
      <vt:lpstr>Методическое сопровождение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НОВОЕ ПОНЯТИЕ : ОНЛАЙН-КУРС</vt:lpstr>
      <vt:lpstr>ОНЛАЙН-КУРС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mikitenko</cp:lastModifiedBy>
  <cp:revision>45</cp:revision>
  <dcterms:created xsi:type="dcterms:W3CDTF">2012-07-31T13:58:46Z</dcterms:created>
  <dcterms:modified xsi:type="dcterms:W3CDTF">2017-12-04T10:03:10Z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193013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